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8" r:id="rId9"/>
    <p:sldId id="277" r:id="rId10"/>
    <p:sldId id="263" r:id="rId11"/>
    <p:sldId id="279" r:id="rId12"/>
    <p:sldId id="264" r:id="rId13"/>
    <p:sldId id="265" r:id="rId14"/>
    <p:sldId id="266" r:id="rId15"/>
    <p:sldId id="280" r:id="rId16"/>
    <p:sldId id="281" r:id="rId17"/>
    <p:sldId id="282" r:id="rId18"/>
    <p:sldId id="283" r:id="rId19"/>
    <p:sldId id="268" r:id="rId20"/>
    <p:sldId id="284" r:id="rId21"/>
    <p:sldId id="285" r:id="rId22"/>
    <p:sldId id="269" r:id="rId23"/>
    <p:sldId id="287" r:id="rId24"/>
    <p:sldId id="286" r:id="rId25"/>
    <p:sldId id="288" r:id="rId26"/>
    <p:sldId id="270" r:id="rId27"/>
    <p:sldId id="291" r:id="rId28"/>
    <p:sldId id="271" r:id="rId29"/>
    <p:sldId id="272" r:id="rId30"/>
    <p:sldId id="273" r:id="rId31"/>
    <p:sldId id="290" r:id="rId32"/>
    <p:sldId id="274" r:id="rId33"/>
    <p:sldId id="289" r:id="rId34"/>
    <p:sldId id="275" r:id="rId35"/>
    <p:sldId id="276" r:id="rId3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44" y="4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8600"/>
            <a:ext cx="8875776" cy="853439"/>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6789419" y="252984"/>
            <a:ext cx="2081783" cy="790956"/>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113792" y="429005"/>
            <a:ext cx="8916415" cy="452119"/>
          </a:xfrm>
          <a:prstGeom prst="rect">
            <a:avLst/>
          </a:prstGeom>
        </p:spPr>
        <p:txBody>
          <a:bodyPr wrap="square" lIns="0" tIns="0" rIns="0" bIns="0">
            <a:spAutoFit/>
          </a:bodyPr>
          <a:lstStyle>
            <a:lvl1pPr>
              <a:defRPr sz="2800" b="0" i="0">
                <a:solidFill>
                  <a:schemeClr val="bg1"/>
                </a:solidFill>
                <a:latin typeface="Arial"/>
                <a:cs typeface="Arial"/>
              </a:defRPr>
            </a:lvl1pPr>
          </a:lstStyle>
          <a:p>
            <a:endParaRPr/>
          </a:p>
        </p:txBody>
      </p:sp>
      <p:sp>
        <p:nvSpPr>
          <p:cNvPr id="3" name="Holder 3"/>
          <p:cNvSpPr>
            <a:spLocks noGrp="1"/>
          </p:cNvSpPr>
          <p:nvPr>
            <p:ph type="body" idx="1"/>
          </p:nvPr>
        </p:nvSpPr>
        <p:spPr>
          <a:xfrm>
            <a:off x="186639" y="1128083"/>
            <a:ext cx="8770721" cy="27190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90600"/>
            <a:ext cx="3023616" cy="11033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9580" y="1027175"/>
            <a:ext cx="2598420" cy="10332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2667000"/>
            <a:ext cx="8915400" cy="762000"/>
          </a:xfrm>
          <a:custGeom>
            <a:avLst/>
            <a:gdLst/>
            <a:ahLst/>
            <a:cxnLst/>
            <a:rect l="l" t="t" r="r" b="b"/>
            <a:pathLst>
              <a:path w="8915400" h="762000">
                <a:moveTo>
                  <a:pt x="0" y="762000"/>
                </a:moveTo>
                <a:lnTo>
                  <a:pt x="8915400" y="762000"/>
                </a:lnTo>
                <a:lnTo>
                  <a:pt x="8915400" y="0"/>
                </a:lnTo>
                <a:lnTo>
                  <a:pt x="0" y="0"/>
                </a:lnTo>
                <a:lnTo>
                  <a:pt x="0" y="762000"/>
                </a:lnTo>
                <a:close/>
              </a:path>
            </a:pathLst>
          </a:custGeom>
          <a:solidFill>
            <a:srgbClr val="D9D9D9"/>
          </a:solidFill>
        </p:spPr>
        <p:txBody>
          <a:bodyPr wrap="square" lIns="0" tIns="0" rIns="0" bIns="0" rtlCol="0"/>
          <a:lstStyle/>
          <a:p>
            <a:endParaRPr/>
          </a:p>
        </p:txBody>
      </p:sp>
      <p:sp>
        <p:nvSpPr>
          <p:cNvPr id="5" name="object 5"/>
          <p:cNvSpPr txBox="1">
            <a:spLocks noGrp="1"/>
          </p:cNvSpPr>
          <p:nvPr>
            <p:ph type="title"/>
          </p:nvPr>
        </p:nvSpPr>
        <p:spPr>
          <a:xfrm>
            <a:off x="55880" y="2808554"/>
            <a:ext cx="6514465"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92176C"/>
                </a:solidFill>
                <a:latin typeface="Calibri"/>
                <a:cs typeface="Calibri"/>
              </a:rPr>
              <a:t>Design </a:t>
            </a:r>
            <a:r>
              <a:rPr sz="2700" dirty="0">
                <a:solidFill>
                  <a:srgbClr val="92176C"/>
                </a:solidFill>
                <a:latin typeface="Calibri"/>
                <a:cs typeface="Calibri"/>
              </a:rPr>
              <a:t>&amp; </a:t>
            </a:r>
            <a:r>
              <a:rPr sz="2700" spc="-10" dirty="0">
                <a:solidFill>
                  <a:srgbClr val="92176C"/>
                </a:solidFill>
                <a:latin typeface="Calibri"/>
                <a:cs typeface="Calibri"/>
              </a:rPr>
              <a:t>Develop </a:t>
            </a:r>
            <a:r>
              <a:rPr sz="2700" spc="-20" dirty="0">
                <a:solidFill>
                  <a:srgbClr val="92176C"/>
                </a:solidFill>
                <a:latin typeface="Calibri"/>
                <a:cs typeface="Calibri"/>
              </a:rPr>
              <a:t>Front </a:t>
            </a:r>
            <a:r>
              <a:rPr sz="2700" spc="-5" dirty="0">
                <a:solidFill>
                  <a:srgbClr val="92176C"/>
                </a:solidFill>
                <a:latin typeface="Calibri"/>
                <a:cs typeface="Calibri"/>
              </a:rPr>
              <a:t>End Community</a:t>
            </a:r>
            <a:r>
              <a:rPr sz="2700" spc="-40" dirty="0">
                <a:solidFill>
                  <a:srgbClr val="92176C"/>
                </a:solidFill>
                <a:latin typeface="Calibri"/>
                <a:cs typeface="Calibri"/>
              </a:rPr>
              <a:t> </a:t>
            </a:r>
            <a:r>
              <a:rPr sz="2700" spc="-20" dirty="0">
                <a:solidFill>
                  <a:srgbClr val="92176C"/>
                </a:solidFill>
                <a:latin typeface="Calibri"/>
                <a:cs typeface="Calibri"/>
              </a:rPr>
              <a:t>Portal</a:t>
            </a:r>
            <a:endParaRPr sz="2700">
              <a:latin typeface="Calibri"/>
              <a:cs typeface="Calibri"/>
            </a:endParaRPr>
          </a:p>
        </p:txBody>
      </p:sp>
      <p:sp>
        <p:nvSpPr>
          <p:cNvPr id="6" name="object 6"/>
          <p:cNvSpPr txBox="1"/>
          <p:nvPr/>
        </p:nvSpPr>
        <p:spPr>
          <a:xfrm>
            <a:off x="78739" y="3436746"/>
            <a:ext cx="1219835"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92176C"/>
                </a:solidFill>
                <a:latin typeface="Calibri"/>
                <a:cs typeface="Calibri"/>
              </a:rPr>
              <a:t>Module</a:t>
            </a:r>
            <a:r>
              <a:rPr sz="1500" spc="-55" dirty="0">
                <a:solidFill>
                  <a:srgbClr val="92176C"/>
                </a:solidFill>
                <a:latin typeface="Calibri"/>
                <a:cs typeface="Calibri"/>
              </a:rPr>
              <a:t> </a:t>
            </a:r>
            <a:r>
              <a:rPr sz="1500" spc="-10" dirty="0">
                <a:solidFill>
                  <a:srgbClr val="92176C"/>
                </a:solidFill>
                <a:latin typeface="Calibri"/>
                <a:cs typeface="Calibri"/>
              </a:rPr>
              <a:t>Project</a:t>
            </a:r>
            <a:endParaRPr sz="1500">
              <a:latin typeface="Calibri"/>
              <a:cs typeface="Calibri"/>
            </a:endParaRPr>
          </a:p>
        </p:txBody>
      </p:sp>
      <p:sp>
        <p:nvSpPr>
          <p:cNvPr id="7" name="object 7"/>
          <p:cNvSpPr txBox="1"/>
          <p:nvPr/>
        </p:nvSpPr>
        <p:spPr>
          <a:xfrm>
            <a:off x="32003" y="4724400"/>
            <a:ext cx="4323715" cy="798488"/>
          </a:xfrm>
          <a:prstGeom prst="rect">
            <a:avLst/>
          </a:prstGeom>
          <a:solidFill>
            <a:srgbClr val="F1F1F1"/>
          </a:solidFill>
        </p:spPr>
        <p:txBody>
          <a:bodyPr vert="horz" wrap="square" lIns="0" tIns="41275" rIns="0" bIns="0" rtlCol="0">
            <a:spAutoFit/>
          </a:bodyPr>
          <a:lstStyle/>
          <a:p>
            <a:pPr marL="90805">
              <a:lnSpc>
                <a:spcPct val="100000"/>
              </a:lnSpc>
              <a:spcBef>
                <a:spcPts val="325"/>
              </a:spcBef>
              <a:tabLst>
                <a:tab pos="1462405" algn="l"/>
              </a:tabLst>
            </a:pPr>
            <a:r>
              <a:rPr sz="1400" b="1" spc="-5" dirty="0">
                <a:latin typeface="Calibri"/>
                <a:cs typeface="Calibri"/>
              </a:rPr>
              <a:t>Start</a:t>
            </a:r>
            <a:r>
              <a:rPr sz="1400" b="1" spc="-25" dirty="0">
                <a:latin typeface="Calibri"/>
                <a:cs typeface="Calibri"/>
              </a:rPr>
              <a:t> </a:t>
            </a:r>
            <a:r>
              <a:rPr sz="1400" b="1" spc="-5" dirty="0">
                <a:latin typeface="Calibri"/>
                <a:cs typeface="Calibri"/>
              </a:rPr>
              <a:t>Date	</a:t>
            </a:r>
            <a:r>
              <a:rPr sz="1400" b="1" dirty="0">
                <a:latin typeface="Calibri"/>
                <a:cs typeface="Calibri"/>
              </a:rPr>
              <a:t>:</a:t>
            </a:r>
            <a:r>
              <a:rPr lang="en-ID" sz="1400" b="1" dirty="0">
                <a:latin typeface="Calibri"/>
                <a:cs typeface="Calibri"/>
              </a:rPr>
              <a:t>28 November 2022</a:t>
            </a:r>
            <a:endParaRPr lang="en-ID" sz="1400" dirty="0">
              <a:latin typeface="Calibri"/>
              <a:cs typeface="Calibri"/>
            </a:endParaRPr>
          </a:p>
          <a:p>
            <a:pPr marL="90805" marR="2803525">
              <a:lnSpc>
                <a:spcPct val="130700"/>
              </a:lnSpc>
              <a:tabLst>
                <a:tab pos="1462405" algn="l"/>
              </a:tabLst>
            </a:pPr>
            <a:r>
              <a:rPr sz="1400" b="1" dirty="0">
                <a:latin typeface="Calibri"/>
                <a:cs typeface="Calibri"/>
              </a:rPr>
              <a:t>End</a:t>
            </a:r>
            <a:r>
              <a:rPr sz="1400" b="1" spc="-15" dirty="0">
                <a:latin typeface="Calibri"/>
                <a:cs typeface="Calibri"/>
              </a:rPr>
              <a:t> </a:t>
            </a:r>
            <a:r>
              <a:rPr sz="1400" b="1" spc="-5" dirty="0">
                <a:latin typeface="Calibri"/>
                <a:cs typeface="Calibri"/>
              </a:rPr>
              <a:t>D</a:t>
            </a:r>
            <a:r>
              <a:rPr sz="1400" b="1" spc="-10" dirty="0">
                <a:latin typeface="Calibri"/>
                <a:cs typeface="Calibri"/>
              </a:rPr>
              <a:t>at</a:t>
            </a:r>
            <a:r>
              <a:rPr sz="1400" b="1" dirty="0">
                <a:latin typeface="Calibri"/>
                <a:cs typeface="Calibri"/>
              </a:rPr>
              <a:t>e</a:t>
            </a:r>
            <a:r>
              <a:rPr lang="en-ID" sz="1400" b="1" dirty="0">
                <a:latin typeface="Calibri"/>
                <a:cs typeface="Calibri"/>
              </a:rPr>
              <a:t>	: </a:t>
            </a:r>
            <a:r>
              <a:rPr sz="1400" b="1" dirty="0">
                <a:latin typeface="Calibri"/>
                <a:cs typeface="Calibri"/>
              </a:rPr>
              <a:t> Submiss</a:t>
            </a:r>
            <a:r>
              <a:rPr sz="1400" b="1" spc="5" dirty="0">
                <a:latin typeface="Calibri"/>
                <a:cs typeface="Calibri"/>
              </a:rPr>
              <a:t>i</a:t>
            </a:r>
            <a:r>
              <a:rPr sz="1400" b="1" dirty="0">
                <a:latin typeface="Calibri"/>
                <a:cs typeface="Calibri"/>
              </a:rPr>
              <a:t>on</a:t>
            </a:r>
            <a:r>
              <a:rPr sz="1400" b="1" spc="-25" dirty="0">
                <a:latin typeface="Calibri"/>
                <a:cs typeface="Calibri"/>
              </a:rPr>
              <a:t> </a:t>
            </a:r>
            <a:r>
              <a:rPr sz="1400" b="1" spc="-5" dirty="0">
                <a:latin typeface="Calibri"/>
                <a:cs typeface="Calibri"/>
              </a:rPr>
              <a:t>D</a:t>
            </a:r>
            <a:r>
              <a:rPr sz="1400" b="1" spc="-10" dirty="0">
                <a:latin typeface="Calibri"/>
                <a:cs typeface="Calibri"/>
              </a:rPr>
              <a:t>at</a:t>
            </a:r>
            <a:r>
              <a:rPr sz="1400" b="1" dirty="0">
                <a:latin typeface="Calibri"/>
                <a:cs typeface="Calibri"/>
              </a:rPr>
              <a:t>e	:</a:t>
            </a:r>
            <a:endParaRPr sz="1400" dirty="0">
              <a:latin typeface="Calibri"/>
              <a:cs typeface="Calibri"/>
            </a:endParaRPr>
          </a:p>
        </p:txBody>
      </p:sp>
      <p:sp>
        <p:nvSpPr>
          <p:cNvPr id="8" name="object 8"/>
          <p:cNvSpPr txBox="1"/>
          <p:nvPr/>
        </p:nvSpPr>
        <p:spPr>
          <a:xfrm>
            <a:off x="32003" y="3933444"/>
            <a:ext cx="7295515" cy="719455"/>
          </a:xfrm>
          <a:prstGeom prst="rect">
            <a:avLst/>
          </a:prstGeom>
          <a:solidFill>
            <a:srgbClr val="F1F1F1"/>
          </a:solidFill>
        </p:spPr>
        <p:txBody>
          <a:bodyPr vert="horz" wrap="square" lIns="0" tIns="41275" rIns="0" bIns="0" rtlCol="0">
            <a:spAutoFit/>
          </a:bodyPr>
          <a:lstStyle/>
          <a:p>
            <a:pPr marL="41910">
              <a:lnSpc>
                <a:spcPct val="100000"/>
              </a:lnSpc>
              <a:spcBef>
                <a:spcPts val="325"/>
              </a:spcBef>
            </a:pPr>
            <a:r>
              <a:rPr sz="1400" b="1" dirty="0">
                <a:latin typeface="Calibri"/>
                <a:cs typeface="Calibri"/>
              </a:rPr>
              <a:t>Module: </a:t>
            </a:r>
            <a:r>
              <a:rPr sz="1400" spc="-5" dirty="0">
                <a:latin typeface="Calibri"/>
                <a:cs typeface="Calibri"/>
              </a:rPr>
              <a:t>NICF-UI</a:t>
            </a:r>
            <a:r>
              <a:rPr sz="1400" spc="-65" dirty="0">
                <a:latin typeface="Calibri"/>
                <a:cs typeface="Calibri"/>
              </a:rPr>
              <a:t> </a:t>
            </a:r>
            <a:r>
              <a:rPr sz="1400" spc="-10" dirty="0">
                <a:latin typeface="Calibri"/>
                <a:cs typeface="Calibri"/>
              </a:rPr>
              <a:t>Frameworks</a:t>
            </a:r>
            <a:endParaRPr sz="1400" dirty="0">
              <a:latin typeface="Calibri"/>
              <a:cs typeface="Calibri"/>
            </a:endParaRPr>
          </a:p>
          <a:p>
            <a:pPr marL="41910">
              <a:lnSpc>
                <a:spcPct val="100000"/>
              </a:lnSpc>
              <a:spcBef>
                <a:spcPts val="520"/>
              </a:spcBef>
            </a:pPr>
            <a:r>
              <a:rPr sz="1400" spc="-10" dirty="0">
                <a:latin typeface="Calibri"/>
                <a:cs typeface="Calibri"/>
              </a:rPr>
              <a:t>Course: </a:t>
            </a:r>
            <a:r>
              <a:rPr sz="1400" spc="-5" dirty="0">
                <a:latin typeface="Calibri"/>
                <a:cs typeface="Calibri"/>
              </a:rPr>
              <a:t>NICF-Advanced Certificate </a:t>
            </a:r>
            <a:r>
              <a:rPr sz="1400" dirty="0">
                <a:latin typeface="Calibri"/>
                <a:cs typeface="Calibri"/>
              </a:rPr>
              <a:t>in </a:t>
            </a:r>
            <a:r>
              <a:rPr sz="1400" spc="-15" dirty="0">
                <a:latin typeface="Calibri"/>
                <a:cs typeface="Calibri"/>
              </a:rPr>
              <a:t>Web</a:t>
            </a:r>
            <a:r>
              <a:rPr sz="1400" dirty="0">
                <a:latin typeface="Calibri"/>
                <a:cs typeface="Calibri"/>
              </a:rPr>
              <a:t> </a:t>
            </a:r>
            <a:r>
              <a:rPr sz="1400" spc="-5" dirty="0">
                <a:latin typeface="Calibri"/>
                <a:cs typeface="Calibri"/>
              </a:rPr>
              <a:t>Development</a:t>
            </a:r>
            <a:endParaRPr sz="1400" dirty="0">
              <a:latin typeface="Calibri"/>
              <a:cs typeface="Calibri"/>
            </a:endParaRPr>
          </a:p>
        </p:txBody>
      </p:sp>
      <p:sp>
        <p:nvSpPr>
          <p:cNvPr id="9" name="object 9"/>
          <p:cNvSpPr/>
          <p:nvPr/>
        </p:nvSpPr>
        <p:spPr>
          <a:xfrm>
            <a:off x="4507991" y="4724400"/>
            <a:ext cx="4325620" cy="1007744"/>
          </a:xfrm>
          <a:custGeom>
            <a:avLst/>
            <a:gdLst/>
            <a:ahLst/>
            <a:cxnLst/>
            <a:rect l="l" t="t" r="r" b="b"/>
            <a:pathLst>
              <a:path w="4325620" h="1007745">
                <a:moveTo>
                  <a:pt x="0" y="1007363"/>
                </a:moveTo>
                <a:lnTo>
                  <a:pt x="4325112" y="1007363"/>
                </a:lnTo>
                <a:lnTo>
                  <a:pt x="4325112" y="0"/>
                </a:lnTo>
                <a:lnTo>
                  <a:pt x="0" y="0"/>
                </a:lnTo>
                <a:lnTo>
                  <a:pt x="0" y="1007363"/>
                </a:lnTo>
                <a:close/>
              </a:path>
            </a:pathLst>
          </a:custGeom>
          <a:solidFill>
            <a:srgbClr val="F1F1F1"/>
          </a:solidFill>
        </p:spPr>
        <p:txBody>
          <a:bodyPr wrap="square" lIns="0" tIns="0" rIns="0" bIns="0" rtlCol="0"/>
          <a:lstStyle/>
          <a:p>
            <a:endParaRPr dirty="0"/>
          </a:p>
        </p:txBody>
      </p:sp>
      <p:sp>
        <p:nvSpPr>
          <p:cNvPr id="10" name="object 10"/>
          <p:cNvSpPr txBox="1"/>
          <p:nvPr/>
        </p:nvSpPr>
        <p:spPr>
          <a:xfrm>
            <a:off x="4600702" y="4687671"/>
            <a:ext cx="1055370" cy="583565"/>
          </a:xfrm>
          <a:prstGeom prst="rect">
            <a:avLst/>
          </a:prstGeom>
        </p:spPr>
        <p:txBody>
          <a:bodyPr vert="horz" wrap="square" lIns="0" tIns="12700" rIns="0" bIns="0" rtlCol="0">
            <a:spAutoFit/>
          </a:bodyPr>
          <a:lstStyle/>
          <a:p>
            <a:pPr marR="5080">
              <a:lnSpc>
                <a:spcPct val="130700"/>
              </a:lnSpc>
              <a:spcBef>
                <a:spcPts val="100"/>
              </a:spcBef>
            </a:pPr>
            <a:r>
              <a:rPr sz="1400" b="1" spc="-5" dirty="0">
                <a:latin typeface="Calibri"/>
                <a:cs typeface="Calibri"/>
              </a:rPr>
              <a:t>Learner</a:t>
            </a:r>
            <a:r>
              <a:rPr sz="1400" b="1" spc="-90" dirty="0">
                <a:latin typeface="Calibri"/>
                <a:cs typeface="Calibri"/>
              </a:rPr>
              <a:t> </a:t>
            </a:r>
            <a:r>
              <a:rPr sz="1400" b="1" dirty="0">
                <a:latin typeface="Calibri"/>
                <a:cs typeface="Calibri"/>
              </a:rPr>
              <a:t>Name  </a:t>
            </a:r>
            <a:r>
              <a:rPr sz="1400" b="1" spc="-5" dirty="0">
                <a:latin typeface="Calibri"/>
                <a:cs typeface="Calibri"/>
              </a:rPr>
              <a:t>Enrollment</a:t>
            </a:r>
            <a:r>
              <a:rPr sz="1400" b="1" spc="-75" dirty="0">
                <a:latin typeface="Calibri"/>
                <a:cs typeface="Calibri"/>
              </a:rPr>
              <a:t> </a:t>
            </a:r>
            <a:r>
              <a:rPr sz="1400" b="1" dirty="0">
                <a:latin typeface="Calibri"/>
                <a:cs typeface="Calibri"/>
              </a:rPr>
              <a:t>ID</a:t>
            </a:r>
            <a:endParaRPr sz="1400">
              <a:latin typeface="Calibri"/>
              <a:cs typeface="Calibri"/>
            </a:endParaRPr>
          </a:p>
        </p:txBody>
      </p:sp>
      <p:sp>
        <p:nvSpPr>
          <p:cNvPr id="11" name="object 11"/>
          <p:cNvSpPr txBox="1"/>
          <p:nvPr/>
        </p:nvSpPr>
        <p:spPr>
          <a:xfrm>
            <a:off x="5972555" y="4687671"/>
            <a:ext cx="62230" cy="583565"/>
          </a:xfrm>
          <a:prstGeom prst="rect">
            <a:avLst/>
          </a:prstGeom>
        </p:spPr>
        <p:txBody>
          <a:bodyPr vert="horz" wrap="square" lIns="0" tIns="78105" rIns="0" bIns="0" rtlCol="0">
            <a:spAutoFit/>
          </a:bodyPr>
          <a:lstStyle/>
          <a:p>
            <a:pPr>
              <a:lnSpc>
                <a:spcPct val="100000"/>
              </a:lnSpc>
              <a:spcBef>
                <a:spcPts val="615"/>
              </a:spcBef>
            </a:pPr>
            <a:r>
              <a:rPr sz="1400" b="1" dirty="0">
                <a:latin typeface="Calibri"/>
                <a:cs typeface="Calibri"/>
              </a:rPr>
              <a:t>:</a:t>
            </a:r>
            <a:endParaRPr sz="1400">
              <a:latin typeface="Calibri"/>
              <a:cs typeface="Calibri"/>
            </a:endParaRPr>
          </a:p>
          <a:p>
            <a:pPr>
              <a:lnSpc>
                <a:spcPct val="100000"/>
              </a:lnSpc>
              <a:spcBef>
                <a:spcPts val="515"/>
              </a:spcBef>
            </a:pPr>
            <a:r>
              <a:rPr sz="1400" b="1" dirty="0">
                <a:latin typeface="Calibri"/>
                <a:cs typeface="Calibri"/>
              </a:rPr>
              <a:t>:</a:t>
            </a:r>
            <a:endParaRPr sz="1400">
              <a:latin typeface="Calibri"/>
              <a:cs typeface="Calibri"/>
            </a:endParaRPr>
          </a:p>
        </p:txBody>
      </p:sp>
      <p:sp>
        <p:nvSpPr>
          <p:cNvPr id="12" name="object 12"/>
          <p:cNvSpPr txBox="1"/>
          <p:nvPr/>
        </p:nvSpPr>
        <p:spPr>
          <a:xfrm>
            <a:off x="4600702" y="5310378"/>
            <a:ext cx="1433830" cy="239395"/>
          </a:xfrm>
          <a:prstGeom prst="rect">
            <a:avLst/>
          </a:prstGeom>
        </p:spPr>
        <p:txBody>
          <a:bodyPr vert="horz" wrap="square" lIns="0" tIns="12700" rIns="0" bIns="0" rtlCol="0">
            <a:spAutoFit/>
          </a:bodyPr>
          <a:lstStyle/>
          <a:p>
            <a:pPr>
              <a:lnSpc>
                <a:spcPct val="100000"/>
              </a:lnSpc>
              <a:spcBef>
                <a:spcPts val="100"/>
              </a:spcBef>
            </a:pPr>
            <a:r>
              <a:rPr sz="1400" b="1" spc="-5" dirty="0">
                <a:latin typeface="Calibri"/>
                <a:cs typeface="Calibri"/>
              </a:rPr>
              <a:t>Presentation Date</a:t>
            </a:r>
            <a:r>
              <a:rPr sz="1400" b="1" spc="-114" dirty="0">
                <a:latin typeface="Calibri"/>
                <a:cs typeface="Calibri"/>
              </a:rPr>
              <a:t> </a:t>
            </a:r>
            <a:r>
              <a:rPr sz="1400" b="1" dirty="0">
                <a:latin typeface="Calibri"/>
                <a:cs typeface="Calibri"/>
              </a:rPr>
              <a:t>:</a:t>
            </a:r>
            <a:endParaRPr sz="1400">
              <a:latin typeface="Calibri"/>
              <a:cs typeface="Calibri"/>
            </a:endParaRPr>
          </a:p>
        </p:txBody>
      </p:sp>
      <p:sp>
        <p:nvSpPr>
          <p:cNvPr id="13" name="TextBox 12">
            <a:extLst>
              <a:ext uri="{FF2B5EF4-FFF2-40B4-BE49-F238E27FC236}">
                <a16:creationId xmlns:a16="http://schemas.microsoft.com/office/drawing/2014/main" id="{141B6FA6-3834-8A84-1541-D985CE078936}"/>
              </a:ext>
            </a:extLst>
          </p:cNvPr>
          <p:cNvSpPr txBox="1"/>
          <p:nvPr/>
        </p:nvSpPr>
        <p:spPr>
          <a:xfrm>
            <a:off x="1468247" y="4979453"/>
            <a:ext cx="2057400" cy="307777"/>
          </a:xfrm>
          <a:prstGeom prst="rect">
            <a:avLst/>
          </a:prstGeom>
          <a:noFill/>
        </p:spPr>
        <p:txBody>
          <a:bodyPr wrap="square" rtlCol="0">
            <a:spAutoFit/>
          </a:bodyPr>
          <a:lstStyle/>
          <a:p>
            <a:r>
              <a:rPr lang="id-ID" sz="1400" b="1" dirty="0"/>
              <a:t>21 Desember 2022</a:t>
            </a:r>
            <a:endParaRPr lang="en-ID" sz="1400" b="1" dirty="0"/>
          </a:p>
        </p:txBody>
      </p:sp>
      <p:sp>
        <p:nvSpPr>
          <p:cNvPr id="14" name="TextBox 13">
            <a:extLst>
              <a:ext uri="{FF2B5EF4-FFF2-40B4-BE49-F238E27FC236}">
                <a16:creationId xmlns:a16="http://schemas.microsoft.com/office/drawing/2014/main" id="{F38F8DB3-E194-F1C4-6A79-48F9B0ED3376}"/>
              </a:ext>
            </a:extLst>
          </p:cNvPr>
          <p:cNvSpPr txBox="1"/>
          <p:nvPr/>
        </p:nvSpPr>
        <p:spPr>
          <a:xfrm>
            <a:off x="1471122" y="5241996"/>
            <a:ext cx="2057400" cy="307777"/>
          </a:xfrm>
          <a:prstGeom prst="rect">
            <a:avLst/>
          </a:prstGeom>
          <a:noFill/>
        </p:spPr>
        <p:txBody>
          <a:bodyPr wrap="square" rtlCol="0">
            <a:spAutoFit/>
          </a:bodyPr>
          <a:lstStyle/>
          <a:p>
            <a:r>
              <a:rPr lang="id-ID" sz="1400" b="1" dirty="0"/>
              <a:t>21 Desember 2022</a:t>
            </a:r>
            <a:endParaRPr lang="en-ID" sz="1400" b="1" dirty="0"/>
          </a:p>
        </p:txBody>
      </p:sp>
      <p:sp>
        <p:nvSpPr>
          <p:cNvPr id="15" name="TextBox 14">
            <a:extLst>
              <a:ext uri="{FF2B5EF4-FFF2-40B4-BE49-F238E27FC236}">
                <a16:creationId xmlns:a16="http://schemas.microsoft.com/office/drawing/2014/main" id="{CC91FC37-1EFD-143F-3516-44EABDEC86C0}"/>
              </a:ext>
            </a:extLst>
          </p:cNvPr>
          <p:cNvSpPr txBox="1"/>
          <p:nvPr/>
        </p:nvSpPr>
        <p:spPr>
          <a:xfrm>
            <a:off x="5985301" y="5003454"/>
            <a:ext cx="2057400" cy="307777"/>
          </a:xfrm>
          <a:prstGeom prst="rect">
            <a:avLst/>
          </a:prstGeom>
          <a:noFill/>
        </p:spPr>
        <p:txBody>
          <a:bodyPr wrap="square" rtlCol="0">
            <a:spAutoFit/>
          </a:bodyPr>
          <a:lstStyle/>
          <a:p>
            <a:r>
              <a:rPr lang="en-ID" sz="1400" b="1" i="0" dirty="0">
                <a:solidFill>
                  <a:srgbClr val="454545"/>
                </a:solidFill>
                <a:effectLst/>
                <a:latin typeface="Open Sans" panose="020B0604020202020204" pitchFamily="34" charset="0"/>
              </a:rPr>
              <a:t>bdse-0922-089</a:t>
            </a:r>
            <a:endParaRPr lang="en-ID" sz="1400" b="1" dirty="0"/>
          </a:p>
        </p:txBody>
      </p:sp>
      <p:sp>
        <p:nvSpPr>
          <p:cNvPr id="16" name="TextBox 15">
            <a:extLst>
              <a:ext uri="{FF2B5EF4-FFF2-40B4-BE49-F238E27FC236}">
                <a16:creationId xmlns:a16="http://schemas.microsoft.com/office/drawing/2014/main" id="{13204CC5-A58D-E973-B74F-43BB48866DAB}"/>
              </a:ext>
            </a:extLst>
          </p:cNvPr>
          <p:cNvSpPr txBox="1"/>
          <p:nvPr/>
        </p:nvSpPr>
        <p:spPr>
          <a:xfrm>
            <a:off x="5992683" y="4724400"/>
            <a:ext cx="2320499" cy="307777"/>
          </a:xfrm>
          <a:prstGeom prst="rect">
            <a:avLst/>
          </a:prstGeom>
          <a:noFill/>
        </p:spPr>
        <p:txBody>
          <a:bodyPr wrap="square" rtlCol="0">
            <a:spAutoFit/>
          </a:bodyPr>
          <a:lstStyle/>
          <a:p>
            <a:r>
              <a:rPr lang="en-ID" sz="1400" b="1" i="0" dirty="0">
                <a:solidFill>
                  <a:srgbClr val="454545"/>
                </a:solidFill>
                <a:effectLst/>
                <a:latin typeface="Open Sans" panose="020B0604020202020204" pitchFamily="34" charset="0"/>
              </a:rPr>
              <a:t>Syukur  Sidiq Nur Alam</a:t>
            </a:r>
            <a:endParaRPr lang="en-ID"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531360" cy="452120"/>
          </a:xfrm>
          <a:prstGeom prst="rect">
            <a:avLst/>
          </a:prstGeom>
        </p:spPr>
        <p:txBody>
          <a:bodyPr vert="horz" wrap="square" lIns="0" tIns="12065" rIns="0" bIns="0" rtlCol="0">
            <a:spAutoFit/>
          </a:bodyPr>
          <a:lstStyle/>
          <a:p>
            <a:pPr marL="12700">
              <a:lnSpc>
                <a:spcPct val="100000"/>
              </a:lnSpc>
              <a:spcBef>
                <a:spcPts val="95"/>
              </a:spcBef>
            </a:pPr>
            <a:r>
              <a:rPr spc="-5" dirty="0"/>
              <a:t>5. Forms &amp; Pages Feedback</a:t>
            </a:r>
          </a:p>
        </p:txBody>
      </p:sp>
      <p:graphicFrame>
        <p:nvGraphicFramePr>
          <p:cNvPr id="4" name="object 3">
            <a:extLst>
              <a:ext uri="{FF2B5EF4-FFF2-40B4-BE49-F238E27FC236}">
                <a16:creationId xmlns:a16="http://schemas.microsoft.com/office/drawing/2014/main" id="{B18DABBF-C7F5-91D7-127C-4C1FC465BF5A}"/>
              </a:ext>
            </a:extLst>
          </p:cNvPr>
          <p:cNvGraphicFramePr>
            <a:graphicFrameLocks noGrp="1"/>
          </p:cNvGraphicFramePr>
          <p:nvPr>
            <p:extLst>
              <p:ext uri="{D42A27DB-BD31-4B8C-83A1-F6EECF244321}">
                <p14:modId xmlns:p14="http://schemas.microsoft.com/office/powerpoint/2010/main" val="2790647113"/>
              </p:ext>
            </p:extLst>
          </p:nvPr>
        </p:nvGraphicFramePr>
        <p:xfrm>
          <a:off x="125824" y="1143000"/>
          <a:ext cx="8640443" cy="5152255"/>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2807970">
                  <a:extLst>
                    <a:ext uri="{9D8B030D-6E8A-4147-A177-3AD203B41FA5}">
                      <a16:colId xmlns:a16="http://schemas.microsoft.com/office/drawing/2014/main" val="20001"/>
                    </a:ext>
                  </a:extLst>
                </a:gridCol>
                <a:gridCol w="2807969">
                  <a:extLst>
                    <a:ext uri="{9D8B030D-6E8A-4147-A177-3AD203B41FA5}">
                      <a16:colId xmlns:a16="http://schemas.microsoft.com/office/drawing/2014/main" val="20002"/>
                    </a:ext>
                  </a:extLst>
                </a:gridCol>
                <a:gridCol w="2304414">
                  <a:extLst>
                    <a:ext uri="{9D8B030D-6E8A-4147-A177-3AD203B41FA5}">
                      <a16:colId xmlns:a16="http://schemas.microsoft.com/office/drawing/2014/main" val="20003"/>
                    </a:ext>
                  </a:extLst>
                </a:gridCol>
              </a:tblGrid>
              <a:tr h="370966">
                <a:tc>
                  <a:txBody>
                    <a:bodyPr/>
                    <a:lstStyle/>
                    <a:p>
                      <a:pPr marL="90805">
                        <a:lnSpc>
                          <a:spcPct val="100000"/>
                        </a:lnSpc>
                        <a:spcBef>
                          <a:spcPts val="270"/>
                        </a:spcBef>
                      </a:pPr>
                      <a:r>
                        <a:rPr sz="1400" b="1" dirty="0">
                          <a:solidFill>
                            <a:srgbClr val="FFFFFF"/>
                          </a:solidFill>
                          <a:latin typeface="Calibri"/>
                          <a:cs typeface="Calibri"/>
                        </a:rPr>
                        <a:t>S.</a:t>
                      </a:r>
                      <a:r>
                        <a:rPr sz="1400" b="1" spc="-30" dirty="0">
                          <a:solidFill>
                            <a:srgbClr val="FFFFFF"/>
                          </a:solidFill>
                          <a:latin typeface="Calibri"/>
                          <a:cs typeface="Calibri"/>
                        </a:rPr>
                        <a:t> </a:t>
                      </a:r>
                      <a:r>
                        <a:rPr sz="1400" b="1" dirty="0">
                          <a:solidFill>
                            <a:srgbClr val="FFFFFF"/>
                          </a:solidFill>
                          <a:latin typeface="Calibri"/>
                          <a:cs typeface="Calibri"/>
                        </a:rPr>
                        <a:t>No.</a:t>
                      </a:r>
                      <a:endParaRPr sz="14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1440">
                        <a:lnSpc>
                          <a:spcPct val="100000"/>
                        </a:lnSpc>
                        <a:spcBef>
                          <a:spcPts val="270"/>
                        </a:spcBef>
                      </a:pPr>
                      <a:r>
                        <a:rPr sz="1400" b="1" spc="-5" dirty="0">
                          <a:solidFill>
                            <a:srgbClr val="FFFFFF"/>
                          </a:solidFill>
                          <a:latin typeface="Calibri"/>
                          <a:cs typeface="Calibri"/>
                        </a:rPr>
                        <a:t>Forms </a:t>
                      </a:r>
                      <a:r>
                        <a:rPr sz="1400" b="1" dirty="0">
                          <a:solidFill>
                            <a:srgbClr val="FFFFFF"/>
                          </a:solidFill>
                          <a:latin typeface="Calibri"/>
                          <a:cs typeface="Calibri"/>
                        </a:rPr>
                        <a:t>/</a:t>
                      </a:r>
                      <a:r>
                        <a:rPr sz="1400" b="1" spc="-40" dirty="0">
                          <a:solidFill>
                            <a:srgbClr val="FFFFFF"/>
                          </a:solidFill>
                          <a:latin typeface="Calibri"/>
                          <a:cs typeface="Calibri"/>
                        </a:rPr>
                        <a:t> </a:t>
                      </a:r>
                      <a:r>
                        <a:rPr sz="1400" b="1" spc="-10" dirty="0">
                          <a:solidFill>
                            <a:srgbClr val="FFFFFF"/>
                          </a:solidFill>
                          <a:latin typeface="Calibri"/>
                          <a:cs typeface="Calibri"/>
                        </a:rPr>
                        <a:t>Pages</a:t>
                      </a:r>
                      <a:endParaRPr sz="14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2075">
                        <a:lnSpc>
                          <a:spcPct val="100000"/>
                        </a:lnSpc>
                        <a:spcBef>
                          <a:spcPts val="270"/>
                        </a:spcBef>
                      </a:pPr>
                      <a:r>
                        <a:rPr sz="1400" b="1" spc="-5" dirty="0">
                          <a:solidFill>
                            <a:srgbClr val="FFFFFF"/>
                          </a:solidFill>
                          <a:latin typeface="Calibri"/>
                          <a:cs typeface="Calibri"/>
                        </a:rPr>
                        <a:t>Feedback</a:t>
                      </a:r>
                      <a:r>
                        <a:rPr sz="1400" b="1" spc="-35" dirty="0">
                          <a:solidFill>
                            <a:srgbClr val="FFFFFF"/>
                          </a:solidFill>
                          <a:latin typeface="Calibri"/>
                          <a:cs typeface="Calibri"/>
                        </a:rPr>
                        <a:t> </a:t>
                      </a:r>
                      <a:r>
                        <a:rPr sz="1400" b="1" spc="-10" dirty="0">
                          <a:solidFill>
                            <a:srgbClr val="FFFFFF"/>
                          </a:solidFill>
                          <a:latin typeface="Calibri"/>
                          <a:cs typeface="Calibri"/>
                        </a:rPr>
                        <a:t>Received</a:t>
                      </a:r>
                      <a:endParaRPr sz="14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2075">
                        <a:lnSpc>
                          <a:spcPct val="100000"/>
                        </a:lnSpc>
                        <a:spcBef>
                          <a:spcPts val="270"/>
                        </a:spcBef>
                      </a:pPr>
                      <a:r>
                        <a:rPr sz="1400" b="1" spc="-5" dirty="0">
                          <a:solidFill>
                            <a:srgbClr val="FFFFFF"/>
                          </a:solidFill>
                          <a:latin typeface="Calibri"/>
                          <a:cs typeface="Calibri"/>
                        </a:rPr>
                        <a:t>Modifications</a:t>
                      </a:r>
                      <a:r>
                        <a:rPr sz="1400" b="1" spc="-45" dirty="0">
                          <a:solidFill>
                            <a:srgbClr val="FFFFFF"/>
                          </a:solidFill>
                          <a:latin typeface="Calibri"/>
                          <a:cs typeface="Calibri"/>
                        </a:rPr>
                        <a:t> </a:t>
                      </a:r>
                      <a:r>
                        <a:rPr sz="1400" b="1" spc="-5" dirty="0">
                          <a:solidFill>
                            <a:srgbClr val="FFFFFF"/>
                          </a:solidFill>
                          <a:latin typeface="Calibri"/>
                          <a:cs typeface="Calibri"/>
                        </a:rPr>
                        <a:t>Implemented</a:t>
                      </a:r>
                      <a:endParaRPr sz="14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967">
                <a:tc>
                  <a:txBody>
                    <a:bodyPr/>
                    <a:lstStyle/>
                    <a:p>
                      <a:pPr algn="ctr">
                        <a:lnSpc>
                          <a:spcPct val="100000"/>
                        </a:lnSpc>
                      </a:pPr>
                      <a:r>
                        <a:rPr sz="1700" dirty="0">
                          <a:latin typeface="Times New Roman"/>
                          <a:cs typeface="Times New Roman"/>
                        </a:rPr>
                        <a:t>1</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r>
                        <a:rPr lang="id-ID" sz="1700" dirty="0">
                          <a:latin typeface="Times New Roman"/>
                          <a:cs typeface="Times New Roman"/>
                        </a:rPr>
                        <a:t>Community Portal Home Page</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r>
                        <a:rPr sz="1700" dirty="0">
                          <a:latin typeface="Times New Roman"/>
                          <a:cs typeface="Times New Roman"/>
                        </a:rPr>
                        <a:t> </a:t>
                      </a:r>
                      <a:r>
                        <a:rPr lang="en-ID" sz="1700" dirty="0">
                          <a:latin typeface="Times New Roman"/>
                          <a:cs typeface="Times New Roman"/>
                        </a:rPr>
                        <a:t>Everything Is Good</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r>
                        <a:rPr sz="1700" dirty="0">
                          <a:latin typeface="Times New Roman"/>
                          <a:cs typeface="Times New Roman"/>
                        </a:rPr>
                        <a:t>  </a:t>
                      </a:r>
                      <a:r>
                        <a:rPr lang="en-ID" sz="1700" dirty="0">
                          <a:latin typeface="Times New Roman"/>
                          <a:cs typeface="Times New Roman"/>
                        </a:rPr>
                        <a:t>Everything Is Good</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70966">
                <a:tc>
                  <a:txBody>
                    <a:bodyPr/>
                    <a:lstStyle/>
                    <a:p>
                      <a:pPr algn="ctr">
                        <a:lnSpc>
                          <a:spcPct val="100000"/>
                        </a:lnSpc>
                      </a:pPr>
                      <a:r>
                        <a:rPr sz="1700" dirty="0">
                          <a:latin typeface="Times New Roman"/>
                          <a:cs typeface="Times New Roman"/>
                        </a:rPr>
                        <a:t>2</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Registration Page</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sz="1700" dirty="0">
                          <a:latin typeface="Times New Roman"/>
                          <a:cs typeface="Times New Roman"/>
                        </a:rPr>
                        <a:t> Everything Is Good</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10002"/>
                  </a:ext>
                </a:extLst>
              </a:tr>
              <a:tr h="370966">
                <a:tc>
                  <a:txBody>
                    <a:bodyPr/>
                    <a:lstStyle/>
                    <a:p>
                      <a:pPr algn="ctr">
                        <a:lnSpc>
                          <a:spcPct val="100000"/>
                        </a:lnSpc>
                      </a:pPr>
                      <a:r>
                        <a:rPr sz="1700" dirty="0">
                          <a:latin typeface="Times New Roman"/>
                          <a:cs typeface="Times New Roman"/>
                        </a:rPr>
                        <a:t>3</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Registration Confirmation Page</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4031290742"/>
                  </a:ext>
                </a:extLst>
              </a:tr>
              <a:tr h="370966">
                <a:tc>
                  <a:txBody>
                    <a:bodyPr/>
                    <a:lstStyle/>
                    <a:p>
                      <a:pPr algn="ctr">
                        <a:lnSpc>
                          <a:spcPct val="100000"/>
                        </a:lnSpc>
                      </a:pPr>
                      <a:r>
                        <a:rPr sz="1700" dirty="0">
                          <a:latin typeface="Times New Roman"/>
                          <a:cs typeface="Times New Roman"/>
                        </a:rPr>
                        <a:t>4</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Update Profile Page</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en-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en-ID" sz="1700" dirty="0">
                          <a:latin typeface="Times New Roman"/>
                          <a:cs typeface="Times New Roman"/>
                        </a:rPr>
                        <a:t>Everything Is Good</a:t>
                      </a:r>
                      <a:endParaRPr lang="en-US"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2559476236"/>
                  </a:ext>
                </a:extLst>
              </a:tr>
              <a:tr h="370966">
                <a:tc>
                  <a:txBody>
                    <a:bodyPr/>
                    <a:lstStyle/>
                    <a:p>
                      <a:pPr algn="ctr">
                        <a:lnSpc>
                          <a:spcPct val="100000"/>
                        </a:lnSpc>
                      </a:pPr>
                      <a:r>
                        <a:rPr sz="1700" dirty="0">
                          <a:latin typeface="Times New Roman"/>
                          <a:cs typeface="Times New Roman"/>
                        </a:rPr>
                        <a:t>5</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Search Users Page</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4131054894"/>
                  </a:ext>
                </a:extLst>
              </a:tr>
              <a:tr h="370966">
                <a:tc>
                  <a:txBody>
                    <a:bodyPr/>
                    <a:lstStyle/>
                    <a:p>
                      <a:pPr algn="ctr">
                        <a:lnSpc>
                          <a:spcPct val="100000"/>
                        </a:lnSpc>
                      </a:pPr>
                      <a:r>
                        <a:rPr sz="1700" dirty="0">
                          <a:latin typeface="Times New Roman"/>
                          <a:cs typeface="Times New Roman"/>
                        </a:rPr>
                        <a:t>6</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List Search Results</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95157585"/>
                  </a:ext>
                </a:extLst>
              </a:tr>
              <a:tr h="370966">
                <a:tc>
                  <a:txBody>
                    <a:bodyPr/>
                    <a:lstStyle/>
                    <a:p>
                      <a:pPr algn="ctr">
                        <a:lnSpc>
                          <a:spcPct val="100000"/>
                        </a:lnSpc>
                      </a:pPr>
                      <a:r>
                        <a:rPr sz="1700" dirty="0">
                          <a:latin typeface="Times New Roman"/>
                          <a:cs typeface="Times New Roman"/>
                        </a:rPr>
                        <a:t>7</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Public Profile Page</a:t>
                      </a:r>
                    </a:p>
                    <a:p>
                      <a:pPr>
                        <a:lnSpc>
                          <a:spcPct val="100000"/>
                        </a:lnSpc>
                      </a:pP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Must have Small Biodata, React, Comment, and Share button</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en-US" sz="1700" dirty="0">
                          <a:latin typeface="Times New Roman"/>
                          <a:cs typeface="Times New Roman"/>
                        </a:rPr>
                        <a:t>Adding Small Biodata, React, Comment, and Share button</a:t>
                      </a: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2517090669"/>
                  </a:ext>
                </a:extLst>
              </a:tr>
              <a:tr h="370966">
                <a:tc>
                  <a:txBody>
                    <a:bodyPr/>
                    <a:lstStyle/>
                    <a:p>
                      <a:pPr algn="ctr">
                        <a:lnSpc>
                          <a:spcPct val="100000"/>
                        </a:lnSpc>
                      </a:pPr>
                      <a:r>
                        <a:rPr sz="1700" dirty="0">
                          <a:latin typeface="Times New Roman"/>
                          <a:cs typeface="Times New Roman"/>
                        </a:rPr>
                        <a:t>8</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Registration Confirmation Email</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4113112326"/>
                  </a:ext>
                </a:extLst>
              </a:tr>
              <a:tr h="370966">
                <a:tc>
                  <a:txBody>
                    <a:bodyPr/>
                    <a:lstStyle/>
                    <a:p>
                      <a:pPr algn="ctr">
                        <a:lnSpc>
                          <a:spcPct val="100000"/>
                        </a:lnSpc>
                      </a:pPr>
                      <a:r>
                        <a:rPr sz="1700" dirty="0">
                          <a:latin typeface="Times New Roman"/>
                          <a:cs typeface="Times New Roman"/>
                        </a:rPr>
                        <a:t>9</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Login Page</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en-ID" sz="1700" dirty="0">
                          <a:latin typeface="Times New Roman"/>
                          <a:cs typeface="Times New Roman"/>
                        </a:rPr>
                        <a:t>Everything Is Good</a:t>
                      </a:r>
                      <a:endParaRPr sz="1700" b="1"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en-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1483924048"/>
                  </a:ext>
                </a:extLst>
              </a:tr>
              <a:tr h="370966">
                <a:tc>
                  <a:txBody>
                    <a:bodyPr/>
                    <a:lstStyle/>
                    <a:p>
                      <a:pPr algn="ctr">
                        <a:lnSpc>
                          <a:spcPct val="100000"/>
                        </a:lnSpc>
                      </a:pPr>
                      <a:r>
                        <a:rPr sz="1700" dirty="0">
                          <a:latin typeface="Times New Roman"/>
                          <a:cs typeface="Times New Roman"/>
                        </a:rPr>
                        <a:t>10</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Forget Password Page</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3327712356"/>
                  </a:ext>
                </a:extLst>
              </a:tr>
              <a:tr h="370966">
                <a:tc>
                  <a:txBody>
                    <a:bodyPr/>
                    <a:lstStyle/>
                    <a:p>
                      <a:pPr algn="ctr">
                        <a:lnSpc>
                          <a:spcPct val="100000"/>
                        </a:lnSpc>
                      </a:pPr>
                      <a:r>
                        <a:rPr sz="1700" dirty="0">
                          <a:latin typeface="Times New Roman"/>
                          <a:cs typeface="Times New Roman"/>
                        </a:rPr>
                        <a:t>11</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r>
                        <a:rPr lang="en-US" sz="1700" dirty="0">
                          <a:latin typeface="Times New Roman"/>
                          <a:cs typeface="Times New Roman"/>
                        </a:rPr>
                        <a:t>Design the Forget Password Confirmation Page</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31795606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531360" cy="452120"/>
          </a:xfrm>
          <a:prstGeom prst="rect">
            <a:avLst/>
          </a:prstGeom>
        </p:spPr>
        <p:txBody>
          <a:bodyPr vert="horz" wrap="square" lIns="0" tIns="12065" rIns="0" bIns="0" rtlCol="0">
            <a:spAutoFit/>
          </a:bodyPr>
          <a:lstStyle/>
          <a:p>
            <a:pPr marL="12700">
              <a:lnSpc>
                <a:spcPct val="100000"/>
              </a:lnSpc>
              <a:spcBef>
                <a:spcPts val="95"/>
              </a:spcBef>
            </a:pPr>
            <a:r>
              <a:rPr spc="-5" dirty="0"/>
              <a:t>5. Forms &amp; Pages Feedback</a:t>
            </a:r>
          </a:p>
        </p:txBody>
      </p:sp>
      <p:graphicFrame>
        <p:nvGraphicFramePr>
          <p:cNvPr id="3" name="object 3">
            <a:extLst>
              <a:ext uri="{FF2B5EF4-FFF2-40B4-BE49-F238E27FC236}">
                <a16:creationId xmlns:a16="http://schemas.microsoft.com/office/drawing/2014/main" id="{6F0EFB76-9462-8A6A-ED4C-B753F143D77D}"/>
              </a:ext>
            </a:extLst>
          </p:cNvPr>
          <p:cNvGraphicFramePr>
            <a:graphicFrameLocks noGrp="1"/>
          </p:cNvGraphicFramePr>
          <p:nvPr>
            <p:extLst>
              <p:ext uri="{D42A27DB-BD31-4B8C-83A1-F6EECF244321}">
                <p14:modId xmlns:p14="http://schemas.microsoft.com/office/powerpoint/2010/main" val="4239916671"/>
              </p:ext>
            </p:extLst>
          </p:nvPr>
        </p:nvGraphicFramePr>
        <p:xfrm>
          <a:off x="101600" y="1390650"/>
          <a:ext cx="8640443" cy="3185538"/>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2807970">
                  <a:extLst>
                    <a:ext uri="{9D8B030D-6E8A-4147-A177-3AD203B41FA5}">
                      <a16:colId xmlns:a16="http://schemas.microsoft.com/office/drawing/2014/main" val="20001"/>
                    </a:ext>
                  </a:extLst>
                </a:gridCol>
                <a:gridCol w="2807969">
                  <a:extLst>
                    <a:ext uri="{9D8B030D-6E8A-4147-A177-3AD203B41FA5}">
                      <a16:colId xmlns:a16="http://schemas.microsoft.com/office/drawing/2014/main" val="20002"/>
                    </a:ext>
                  </a:extLst>
                </a:gridCol>
                <a:gridCol w="2304414">
                  <a:extLst>
                    <a:ext uri="{9D8B030D-6E8A-4147-A177-3AD203B41FA5}">
                      <a16:colId xmlns:a16="http://schemas.microsoft.com/office/drawing/2014/main" val="20003"/>
                    </a:ext>
                  </a:extLst>
                </a:gridCol>
              </a:tblGrid>
              <a:tr h="370966">
                <a:tc>
                  <a:txBody>
                    <a:bodyPr/>
                    <a:lstStyle/>
                    <a:p>
                      <a:pPr marL="90805">
                        <a:lnSpc>
                          <a:spcPct val="100000"/>
                        </a:lnSpc>
                        <a:spcBef>
                          <a:spcPts val="270"/>
                        </a:spcBef>
                      </a:pPr>
                      <a:r>
                        <a:rPr sz="1400" b="1" dirty="0">
                          <a:solidFill>
                            <a:srgbClr val="FFFFFF"/>
                          </a:solidFill>
                          <a:latin typeface="Calibri"/>
                          <a:cs typeface="Calibri"/>
                        </a:rPr>
                        <a:t>S.</a:t>
                      </a:r>
                      <a:r>
                        <a:rPr sz="1400" b="1" spc="-30" dirty="0">
                          <a:solidFill>
                            <a:srgbClr val="FFFFFF"/>
                          </a:solidFill>
                          <a:latin typeface="Calibri"/>
                          <a:cs typeface="Calibri"/>
                        </a:rPr>
                        <a:t> </a:t>
                      </a:r>
                      <a:r>
                        <a:rPr sz="1400" b="1" dirty="0">
                          <a:solidFill>
                            <a:srgbClr val="FFFFFF"/>
                          </a:solidFill>
                          <a:latin typeface="Calibri"/>
                          <a:cs typeface="Calibri"/>
                        </a:rPr>
                        <a:t>No.</a:t>
                      </a:r>
                      <a:endParaRPr sz="14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1440">
                        <a:lnSpc>
                          <a:spcPct val="100000"/>
                        </a:lnSpc>
                        <a:spcBef>
                          <a:spcPts val="270"/>
                        </a:spcBef>
                      </a:pPr>
                      <a:r>
                        <a:rPr sz="1400" b="1" spc="-5" dirty="0">
                          <a:solidFill>
                            <a:srgbClr val="FFFFFF"/>
                          </a:solidFill>
                          <a:latin typeface="Calibri"/>
                          <a:cs typeface="Calibri"/>
                        </a:rPr>
                        <a:t>Forms </a:t>
                      </a:r>
                      <a:r>
                        <a:rPr sz="1400" b="1" dirty="0">
                          <a:solidFill>
                            <a:srgbClr val="FFFFFF"/>
                          </a:solidFill>
                          <a:latin typeface="Calibri"/>
                          <a:cs typeface="Calibri"/>
                        </a:rPr>
                        <a:t>/</a:t>
                      </a:r>
                      <a:r>
                        <a:rPr sz="1400" b="1" spc="-40" dirty="0">
                          <a:solidFill>
                            <a:srgbClr val="FFFFFF"/>
                          </a:solidFill>
                          <a:latin typeface="Calibri"/>
                          <a:cs typeface="Calibri"/>
                        </a:rPr>
                        <a:t> </a:t>
                      </a:r>
                      <a:r>
                        <a:rPr sz="1400" b="1" spc="-10" dirty="0">
                          <a:solidFill>
                            <a:srgbClr val="FFFFFF"/>
                          </a:solidFill>
                          <a:latin typeface="Calibri"/>
                          <a:cs typeface="Calibri"/>
                        </a:rPr>
                        <a:t>Pages</a:t>
                      </a:r>
                      <a:endParaRPr sz="14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2075">
                        <a:lnSpc>
                          <a:spcPct val="100000"/>
                        </a:lnSpc>
                        <a:spcBef>
                          <a:spcPts val="270"/>
                        </a:spcBef>
                      </a:pPr>
                      <a:r>
                        <a:rPr sz="1400" b="1" spc="-5" dirty="0">
                          <a:solidFill>
                            <a:srgbClr val="FFFFFF"/>
                          </a:solidFill>
                          <a:latin typeface="Calibri"/>
                          <a:cs typeface="Calibri"/>
                        </a:rPr>
                        <a:t>Feedback</a:t>
                      </a:r>
                      <a:r>
                        <a:rPr sz="1400" b="1" spc="-35" dirty="0">
                          <a:solidFill>
                            <a:srgbClr val="FFFFFF"/>
                          </a:solidFill>
                          <a:latin typeface="Calibri"/>
                          <a:cs typeface="Calibri"/>
                        </a:rPr>
                        <a:t> </a:t>
                      </a:r>
                      <a:r>
                        <a:rPr sz="1400" b="1" spc="-10" dirty="0">
                          <a:solidFill>
                            <a:srgbClr val="FFFFFF"/>
                          </a:solidFill>
                          <a:latin typeface="Calibri"/>
                          <a:cs typeface="Calibri"/>
                        </a:rPr>
                        <a:t>Received</a:t>
                      </a:r>
                      <a:endParaRPr sz="14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2075">
                        <a:lnSpc>
                          <a:spcPct val="100000"/>
                        </a:lnSpc>
                        <a:spcBef>
                          <a:spcPts val="270"/>
                        </a:spcBef>
                      </a:pPr>
                      <a:r>
                        <a:rPr sz="1400" b="1" spc="-5" dirty="0">
                          <a:solidFill>
                            <a:srgbClr val="FFFFFF"/>
                          </a:solidFill>
                          <a:latin typeface="Calibri"/>
                          <a:cs typeface="Calibri"/>
                        </a:rPr>
                        <a:t>Modifications</a:t>
                      </a:r>
                      <a:r>
                        <a:rPr sz="1400" b="1" spc="-45" dirty="0">
                          <a:solidFill>
                            <a:srgbClr val="FFFFFF"/>
                          </a:solidFill>
                          <a:latin typeface="Calibri"/>
                          <a:cs typeface="Calibri"/>
                        </a:rPr>
                        <a:t> </a:t>
                      </a:r>
                      <a:r>
                        <a:rPr sz="1400" b="1" spc="-5" dirty="0">
                          <a:solidFill>
                            <a:srgbClr val="FFFFFF"/>
                          </a:solidFill>
                          <a:latin typeface="Calibri"/>
                          <a:cs typeface="Calibri"/>
                        </a:rPr>
                        <a:t>Implemented</a:t>
                      </a:r>
                      <a:endParaRPr sz="14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967">
                <a:tc>
                  <a:txBody>
                    <a:bodyPr/>
                    <a:lstStyle/>
                    <a:p>
                      <a:pPr algn="ctr">
                        <a:lnSpc>
                          <a:spcPct val="100000"/>
                        </a:lnSpc>
                      </a:pPr>
                      <a:r>
                        <a:rPr sz="1700" dirty="0">
                          <a:latin typeface="Times New Roman"/>
                          <a:cs typeface="Times New Roman"/>
                        </a:rPr>
                        <a:t>12</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r>
                        <a:rPr lang="id-ID" sz="1700" dirty="0">
                          <a:latin typeface="Times New Roman"/>
                          <a:cs typeface="Times New Roman"/>
                        </a:rPr>
                        <a:t>Dashboard Page</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r>
                        <a:rPr sz="1700" dirty="0">
                          <a:latin typeface="Times New Roman"/>
                          <a:cs typeface="Times New Roman"/>
                        </a:rPr>
                        <a:t> </a:t>
                      </a:r>
                      <a:r>
                        <a:rPr lang="id-ID" sz="1700" dirty="0">
                          <a:latin typeface="Times New Roman"/>
                          <a:cs typeface="Times New Roman"/>
                        </a:rPr>
                        <a:t>Not have follow suggestions, react, comment, and share button</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r>
                        <a:rPr sz="1700" dirty="0">
                          <a:latin typeface="Times New Roman"/>
                          <a:cs typeface="Times New Roman"/>
                        </a:rPr>
                        <a:t> Adding follow Suggestion, </a:t>
                      </a:r>
                      <a:r>
                        <a:rPr lang="id-ID" sz="1700" dirty="0">
                          <a:latin typeface="Times New Roman"/>
                          <a:cs typeface="Times New Roman"/>
                        </a:rPr>
                        <a:t>react, comment, and share button</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70966">
                <a:tc>
                  <a:txBody>
                    <a:bodyPr/>
                    <a:lstStyle/>
                    <a:p>
                      <a:pPr algn="ctr">
                        <a:lnSpc>
                          <a:spcPct val="100000"/>
                        </a:lnSpc>
                      </a:pPr>
                      <a:r>
                        <a:rPr sz="1700" dirty="0">
                          <a:latin typeface="Times New Roman"/>
                          <a:cs typeface="Times New Roman"/>
                        </a:rPr>
                        <a:t>13</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Thank You Page</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sz="1700" dirty="0">
                          <a:latin typeface="Times New Roman"/>
                          <a:cs typeface="Times New Roman"/>
                        </a:rPr>
                        <a:t> Everything Is Good</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Everything Is Good</a:t>
                      </a:r>
                      <a:endParaRPr sz="1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10002"/>
                  </a:ext>
                </a:extLst>
              </a:tr>
              <a:tr h="370966">
                <a:tc>
                  <a:txBody>
                    <a:bodyPr/>
                    <a:lstStyle/>
                    <a:p>
                      <a:pPr algn="ctr">
                        <a:lnSpc>
                          <a:spcPct val="100000"/>
                        </a:lnSpc>
                      </a:pPr>
                      <a:r>
                        <a:rPr sz="1700" dirty="0">
                          <a:latin typeface="Times New Roman"/>
                          <a:cs typeface="Times New Roman"/>
                        </a:rPr>
                        <a:t>14</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My Profile Page</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Not have follow suggestions, react, comment, and share button</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en-US" sz="1700" dirty="0">
                          <a:latin typeface="Times New Roman"/>
                          <a:cs typeface="Times New Roman"/>
                        </a:rPr>
                        <a:t>Adding follow Suggestion, react, comment, and share button</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4031290742"/>
                  </a:ext>
                </a:extLst>
              </a:tr>
              <a:tr h="370966">
                <a:tc>
                  <a:txBody>
                    <a:bodyPr/>
                    <a:lstStyle/>
                    <a:p>
                      <a:pPr algn="ctr">
                        <a:lnSpc>
                          <a:spcPct val="100000"/>
                        </a:lnSpc>
                      </a:pPr>
                      <a:r>
                        <a:rPr sz="1700" dirty="0">
                          <a:latin typeface="Times New Roman"/>
                          <a:cs typeface="Times New Roman"/>
                        </a:rPr>
                        <a:t>15</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Company Search Result Page</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Not have </a:t>
                      </a:r>
                      <a:r>
                        <a:rPr lang="en-US" sz="1700" dirty="0">
                          <a:latin typeface="Times New Roman"/>
                          <a:cs typeface="Times New Roman"/>
                        </a:rPr>
                        <a:t>job</a:t>
                      </a:r>
                      <a:r>
                        <a:rPr lang="id-ID" sz="1700" dirty="0">
                          <a:latin typeface="Times New Roman"/>
                          <a:cs typeface="Times New Roman"/>
                        </a:rPr>
                        <a:t> search result</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1700" dirty="0">
                          <a:latin typeface="Times New Roman"/>
                          <a:cs typeface="Times New Roman"/>
                        </a:rPr>
                        <a:t>Adding </a:t>
                      </a:r>
                      <a:r>
                        <a:rPr lang="en-US" sz="1700" dirty="0">
                          <a:latin typeface="Times New Roman"/>
                          <a:cs typeface="Times New Roman"/>
                        </a:rPr>
                        <a:t>job</a:t>
                      </a:r>
                      <a:r>
                        <a:rPr lang="id-ID" sz="1700" dirty="0">
                          <a:latin typeface="Times New Roman"/>
                          <a:cs typeface="Times New Roman"/>
                        </a:rPr>
                        <a:t> search result</a:t>
                      </a:r>
                      <a:endParaRPr sz="17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2559476236"/>
                  </a:ext>
                </a:extLst>
              </a:tr>
            </a:tbl>
          </a:graphicData>
        </a:graphic>
      </p:graphicFrame>
    </p:spTree>
    <p:extLst>
      <p:ext uri="{BB962C8B-B14F-4D97-AF65-F5344CB8AC3E}">
        <p14:creationId xmlns:p14="http://schemas.microsoft.com/office/powerpoint/2010/main" val="142628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2484120" cy="452120"/>
          </a:xfrm>
          <a:prstGeom prst="rect">
            <a:avLst/>
          </a:prstGeom>
        </p:spPr>
        <p:txBody>
          <a:bodyPr vert="horz" wrap="square" lIns="0" tIns="12065" rIns="0" bIns="0" rtlCol="0">
            <a:spAutoFit/>
          </a:bodyPr>
          <a:lstStyle/>
          <a:p>
            <a:pPr marL="12700">
              <a:lnSpc>
                <a:spcPct val="100000"/>
              </a:lnSpc>
              <a:spcBef>
                <a:spcPts val="95"/>
              </a:spcBef>
            </a:pPr>
            <a:r>
              <a:rPr spc="-5" dirty="0"/>
              <a:t>6. </a:t>
            </a:r>
            <a:r>
              <a:rPr spc="-10" dirty="0"/>
              <a:t>HTML</a:t>
            </a:r>
            <a:r>
              <a:rPr spc="-125" dirty="0"/>
              <a:t> </a:t>
            </a:r>
            <a:r>
              <a:rPr spc="-5" dirty="0"/>
              <a:t>Pages</a:t>
            </a:r>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 y="1147546"/>
            <a:ext cx="3168396" cy="61419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dirty="0"/>
          </a:p>
        </p:txBody>
      </p:sp>
      <p:sp>
        <p:nvSpPr>
          <p:cNvPr id="6" name="object 6"/>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186639" y="1213484"/>
            <a:ext cx="8652561" cy="629018"/>
          </a:xfrm>
          <a:prstGeom prst="rect">
            <a:avLst/>
          </a:prstGeom>
        </p:spPr>
        <p:txBody>
          <a:bodyPr vert="horz" wrap="square" lIns="0" tIns="13335" rIns="0" bIns="0" rtlCol="0">
            <a:spAutoFit/>
          </a:bodyPr>
          <a:lstStyle/>
          <a:p>
            <a:pPr marL="299085" indent="-286385">
              <a:lnSpc>
                <a:spcPct val="100000"/>
              </a:lnSpc>
              <a:spcBef>
                <a:spcPts val="105"/>
              </a:spcBef>
              <a:buFont typeface="Wingdings"/>
              <a:buChar char=""/>
              <a:tabLst>
                <a:tab pos="299720" algn="l"/>
              </a:tabLst>
            </a:pPr>
            <a:r>
              <a:rPr lang="en-US" sz="2000" b="1" spc="-5" dirty="0">
                <a:latin typeface="Calibri"/>
                <a:cs typeface="Calibri"/>
              </a:rPr>
              <a:t>In Module 3 IUF Summative Assessment Task there is no HTML Pages, we only make the prototype for ABC Jobs</a:t>
            </a:r>
            <a:endParaRPr lang="en-US" sz="20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010535" cy="452120"/>
          </a:xfrm>
          <a:prstGeom prst="rect">
            <a:avLst/>
          </a:prstGeom>
        </p:spPr>
        <p:txBody>
          <a:bodyPr vert="horz" wrap="square" lIns="0" tIns="12065" rIns="0" bIns="0" rtlCol="0">
            <a:spAutoFit/>
          </a:bodyPr>
          <a:lstStyle/>
          <a:p>
            <a:pPr marL="12700">
              <a:lnSpc>
                <a:spcPct val="100000"/>
              </a:lnSpc>
              <a:spcBef>
                <a:spcPts val="95"/>
              </a:spcBef>
            </a:pPr>
            <a:r>
              <a:rPr spc="-5" dirty="0"/>
              <a:t>7. Usability</a:t>
            </a:r>
            <a:r>
              <a:rPr spc="-45" dirty="0"/>
              <a:t> </a:t>
            </a:r>
            <a:r>
              <a:rPr dirty="0"/>
              <a:t>Metrics</a:t>
            </a:r>
          </a:p>
        </p:txBody>
      </p:sp>
      <p:sp>
        <p:nvSpPr>
          <p:cNvPr id="4" name="TextBox 3">
            <a:extLst>
              <a:ext uri="{FF2B5EF4-FFF2-40B4-BE49-F238E27FC236}">
                <a16:creationId xmlns:a16="http://schemas.microsoft.com/office/drawing/2014/main" id="{F0ACAF23-1E3A-B1E6-ACDA-6F5C98CB382E}"/>
              </a:ext>
            </a:extLst>
          </p:cNvPr>
          <p:cNvSpPr txBox="1"/>
          <p:nvPr/>
        </p:nvSpPr>
        <p:spPr>
          <a:xfrm>
            <a:off x="113792" y="1045470"/>
            <a:ext cx="8916416" cy="5383525"/>
          </a:xfrm>
          <a:prstGeom prst="rect">
            <a:avLst/>
          </a:prstGeom>
          <a:noFill/>
        </p:spPr>
        <p:txBody>
          <a:bodyPr wrap="square">
            <a:spAutoFit/>
          </a:bodyPr>
          <a:lstStyle/>
          <a:p>
            <a:pPr marL="299085" indent="-286385">
              <a:lnSpc>
                <a:spcPct val="100000"/>
              </a:lnSpc>
              <a:spcBef>
                <a:spcPts val="105"/>
              </a:spcBef>
              <a:buFont typeface="Wingdings"/>
              <a:buChar char=""/>
              <a:tabLst>
                <a:tab pos="299720" algn="l"/>
              </a:tabLst>
            </a:pPr>
            <a:r>
              <a:rPr lang="en-US" sz="2600" b="1" spc="-5" dirty="0">
                <a:latin typeface="Calibri"/>
                <a:cs typeface="Calibri"/>
              </a:rPr>
              <a:t>There will be three metrics to measure the scenario task.</a:t>
            </a:r>
          </a:p>
          <a:p>
            <a:pPr marL="299085" indent="-286385">
              <a:lnSpc>
                <a:spcPct val="100000"/>
              </a:lnSpc>
              <a:spcBef>
                <a:spcPts val="105"/>
              </a:spcBef>
              <a:buFont typeface="Wingdings"/>
              <a:buChar char=""/>
              <a:tabLst>
                <a:tab pos="299720" algn="l"/>
              </a:tabLst>
            </a:pPr>
            <a:r>
              <a:rPr lang="en-US" sz="2400" spc="-5" dirty="0">
                <a:latin typeface="Calibri"/>
                <a:cs typeface="Calibri"/>
              </a:rPr>
              <a:t>Time on Task (TOT)</a:t>
            </a:r>
          </a:p>
          <a:p>
            <a:pPr marL="756285" lvl="1" indent="-286385">
              <a:spcBef>
                <a:spcPts val="105"/>
              </a:spcBef>
              <a:buFont typeface="Wingdings"/>
              <a:buChar char=""/>
              <a:tabLst>
                <a:tab pos="299720" algn="l"/>
              </a:tabLst>
            </a:pPr>
            <a:r>
              <a:rPr lang="en-US" sz="2400" spc="-5" dirty="0">
                <a:latin typeface="Calibri"/>
                <a:cs typeface="Calibri"/>
              </a:rPr>
              <a:t>It calculates the time it took the user to do the task. The usability is better when the faster time it takes. The average time of all participants will be used to compute the final score.</a:t>
            </a:r>
          </a:p>
          <a:p>
            <a:pPr marL="299085" indent="-286385">
              <a:lnSpc>
                <a:spcPct val="100000"/>
              </a:lnSpc>
              <a:spcBef>
                <a:spcPts val="105"/>
              </a:spcBef>
              <a:buFont typeface="Wingdings"/>
              <a:buChar char=""/>
              <a:tabLst>
                <a:tab pos="299720" algn="l"/>
              </a:tabLst>
            </a:pPr>
            <a:r>
              <a:rPr lang="en-US" sz="2400" spc="-5" dirty="0">
                <a:latin typeface="Calibri"/>
                <a:cs typeface="Calibri"/>
              </a:rPr>
              <a:t>Task Success Rate (TSR)</a:t>
            </a:r>
          </a:p>
          <a:p>
            <a:pPr marL="756285" lvl="1" indent="-286385">
              <a:spcBef>
                <a:spcPts val="105"/>
              </a:spcBef>
              <a:buFont typeface="Wingdings"/>
              <a:buChar char=""/>
              <a:tabLst>
                <a:tab pos="299720" algn="l"/>
              </a:tabLst>
            </a:pPr>
            <a:r>
              <a:rPr lang="en-US" sz="2400" spc="-5" dirty="0">
                <a:latin typeface="Calibri"/>
                <a:cs typeface="Calibri"/>
              </a:rPr>
              <a:t>Test the user's ability to finish the task. Overall participants, successful participants' final scores are displayed.</a:t>
            </a:r>
          </a:p>
          <a:p>
            <a:pPr marL="299085" indent="-286385">
              <a:lnSpc>
                <a:spcPct val="100000"/>
              </a:lnSpc>
              <a:spcBef>
                <a:spcPts val="105"/>
              </a:spcBef>
              <a:buFont typeface="Wingdings"/>
              <a:buChar char=""/>
              <a:tabLst>
                <a:tab pos="299720" algn="l"/>
              </a:tabLst>
            </a:pPr>
            <a:r>
              <a:rPr lang="en-US" sz="2400" spc="-5" dirty="0">
                <a:latin typeface="Calibri"/>
                <a:cs typeface="Calibri"/>
              </a:rPr>
              <a:t>Customer satisfaction (CSAT)</a:t>
            </a:r>
          </a:p>
          <a:p>
            <a:pPr marL="756285" lvl="1" indent="-286385">
              <a:spcBef>
                <a:spcPts val="105"/>
              </a:spcBef>
              <a:buFont typeface="Wingdings"/>
              <a:buChar char=""/>
              <a:tabLst>
                <a:tab pos="299720" algn="l"/>
              </a:tabLst>
            </a:pPr>
            <a:r>
              <a:rPr lang="en-US" sz="2400" spc="-5" dirty="0">
                <a:latin typeface="Calibri"/>
                <a:cs typeface="Calibri"/>
              </a:rPr>
              <a:t>KPI uses a valuable metric to express customer satisfaction. Very Unsatisfied, Dissatisfied, Neutral, Satisfied, and Very Satisfied were the categories on the scale. The final score is displayed in 6 using the formula below.</a:t>
            </a:r>
          </a:p>
          <a:p>
            <a:pPr marL="756285" lvl="1" indent="-286385">
              <a:spcBef>
                <a:spcPts val="105"/>
              </a:spcBef>
              <a:buFont typeface="Wingdings"/>
              <a:buChar char=""/>
              <a:tabLst>
                <a:tab pos="299720" algn="l"/>
              </a:tabLst>
            </a:pPr>
            <a:r>
              <a:rPr lang="en-US" sz="2400" spc="-5" dirty="0">
                <a:latin typeface="Calibri"/>
                <a:cs typeface="Calibri"/>
              </a:rPr>
              <a:t>(number of satisfied)/number of respondents x 100%)</a:t>
            </a:r>
            <a:endParaRPr lang="en-US" sz="2400" dirty="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57200"/>
            <a:ext cx="6820408" cy="443070"/>
          </a:xfrm>
          <a:prstGeom prst="rect">
            <a:avLst/>
          </a:prstGeom>
        </p:spPr>
        <p:txBody>
          <a:bodyPr vert="horz" wrap="square" lIns="0" tIns="12065" rIns="0" bIns="0" rtlCol="0">
            <a:spAutoFit/>
          </a:bodyPr>
          <a:lstStyle/>
          <a:p>
            <a:pPr marL="12700">
              <a:lnSpc>
                <a:spcPct val="100000"/>
              </a:lnSpc>
              <a:spcBef>
                <a:spcPts val="95"/>
              </a:spcBef>
            </a:pPr>
            <a:r>
              <a:rPr lang="en-US" spc="-5" dirty="0"/>
              <a:t>8-9. User </a:t>
            </a:r>
            <a:r>
              <a:rPr lang="en-US" dirty="0"/>
              <a:t>Interaction</a:t>
            </a:r>
            <a:r>
              <a:rPr lang="en-US" spc="-50" dirty="0"/>
              <a:t> </a:t>
            </a:r>
            <a:r>
              <a:rPr lang="en-US" spc="-5" dirty="0"/>
              <a:t>Steps &amp; Flowchart</a:t>
            </a:r>
            <a:endParaRPr spc="-5" dirty="0"/>
          </a:p>
        </p:txBody>
      </p:sp>
      <p:graphicFrame>
        <p:nvGraphicFramePr>
          <p:cNvPr id="8" name="Table 4">
            <a:extLst>
              <a:ext uri="{FF2B5EF4-FFF2-40B4-BE49-F238E27FC236}">
                <a16:creationId xmlns:a16="http://schemas.microsoft.com/office/drawing/2014/main" id="{5156E9AE-F716-FE77-0EFC-8B84E8B0C9AC}"/>
              </a:ext>
            </a:extLst>
          </p:cNvPr>
          <p:cNvGraphicFramePr>
            <a:graphicFrameLocks noGrp="1"/>
          </p:cNvGraphicFramePr>
          <p:nvPr>
            <p:extLst>
              <p:ext uri="{D42A27DB-BD31-4B8C-83A1-F6EECF244321}">
                <p14:modId xmlns:p14="http://schemas.microsoft.com/office/powerpoint/2010/main" val="3793058391"/>
              </p:ext>
            </p:extLst>
          </p:nvPr>
        </p:nvGraphicFramePr>
        <p:xfrm>
          <a:off x="228600" y="1143000"/>
          <a:ext cx="8763000" cy="5486400"/>
        </p:xfrm>
        <a:graphic>
          <a:graphicData uri="http://schemas.openxmlformats.org/drawingml/2006/table">
            <a:tbl>
              <a:tblPr firstRow="1" bandRow="1">
                <a:tableStyleId>{5940675A-B579-460E-94D1-54222C63F5DA}</a:tableStyleId>
              </a:tblPr>
              <a:tblGrid>
                <a:gridCol w="4381500">
                  <a:extLst>
                    <a:ext uri="{9D8B030D-6E8A-4147-A177-3AD203B41FA5}">
                      <a16:colId xmlns:a16="http://schemas.microsoft.com/office/drawing/2014/main" val="3284379840"/>
                    </a:ext>
                  </a:extLst>
                </a:gridCol>
                <a:gridCol w="4381500">
                  <a:extLst>
                    <a:ext uri="{9D8B030D-6E8A-4147-A177-3AD203B41FA5}">
                      <a16:colId xmlns:a16="http://schemas.microsoft.com/office/drawing/2014/main" val="1198925415"/>
                    </a:ext>
                  </a:extLst>
                </a:gridCol>
              </a:tblGrid>
              <a:tr h="447508">
                <a:tc>
                  <a:txBody>
                    <a:bodyPr/>
                    <a:lstStyle/>
                    <a:p>
                      <a:pPr algn="ctr"/>
                      <a:r>
                        <a:rPr lang="id-ID" dirty="0"/>
                        <a:t>Search Flowchart</a:t>
                      </a:r>
                    </a:p>
                  </a:txBody>
                  <a:tcPr/>
                </a:tc>
                <a:tc>
                  <a:txBody>
                    <a:bodyPr/>
                    <a:lstStyle/>
                    <a:p>
                      <a:pPr algn="ctr"/>
                      <a:r>
                        <a:rPr lang="id-ID" dirty="0"/>
                        <a:t>Steps</a:t>
                      </a:r>
                    </a:p>
                  </a:txBody>
                  <a:tcPr/>
                </a:tc>
                <a:extLst>
                  <a:ext uri="{0D108BD9-81ED-4DB2-BD59-A6C34878D82A}">
                    <a16:rowId xmlns:a16="http://schemas.microsoft.com/office/drawing/2014/main" val="2630329282"/>
                  </a:ext>
                </a:extLst>
              </a:tr>
              <a:tr h="5038892">
                <a:tc>
                  <a:txBody>
                    <a:bodyPr/>
                    <a:lstStyle/>
                    <a:p>
                      <a:endParaRPr lang="id-ID" dirty="0"/>
                    </a:p>
                  </a:txBody>
                  <a:tcPr/>
                </a:tc>
                <a:tc>
                  <a:txBody>
                    <a:bodyPr/>
                    <a:lstStyle/>
                    <a:p>
                      <a:pPr marL="457200" lvl="0" indent="-457200">
                        <a:buAutoNum type="arabicPeriod"/>
                      </a:pPr>
                      <a:r>
                        <a:rPr lang="id-ID" sz="2400" b="0" dirty="0">
                          <a:solidFill>
                            <a:schemeClr val="tx1"/>
                          </a:solidFill>
                          <a:effectLst/>
                          <a:latin typeface="+mn-lt"/>
                          <a:ea typeface="+mn-ea"/>
                          <a:cs typeface="+mn-cs"/>
                        </a:rPr>
                        <a:t>In </a:t>
                      </a:r>
                      <a:r>
                        <a:rPr lang="en-US" sz="2400" b="0" dirty="0">
                          <a:solidFill>
                            <a:schemeClr val="tx1"/>
                          </a:solidFill>
                          <a:effectLst/>
                          <a:latin typeface="+mn-lt"/>
                          <a:ea typeface="+mn-ea"/>
                          <a:cs typeface="+mn-cs"/>
                        </a:rPr>
                        <a:t>Search page </a:t>
                      </a:r>
                      <a:r>
                        <a:rPr lang="id-ID" sz="2400" b="0" dirty="0">
                          <a:solidFill>
                            <a:schemeClr val="tx1"/>
                          </a:solidFill>
                          <a:effectLst/>
                          <a:latin typeface="+mn-lt"/>
                          <a:ea typeface="+mn-ea"/>
                          <a:cs typeface="+mn-cs"/>
                        </a:rPr>
                        <a:t>, we click the  search </a:t>
                      </a:r>
                      <a:endParaRPr lang="en-US" sz="2400" b="0" dirty="0">
                        <a:solidFill>
                          <a:schemeClr val="tx1"/>
                        </a:solidFill>
                        <a:effectLst/>
                        <a:latin typeface="+mn-lt"/>
                        <a:ea typeface="+mn-ea"/>
                        <a:cs typeface="+mn-cs"/>
                      </a:endParaRPr>
                    </a:p>
                    <a:p>
                      <a:pPr marL="457200" lvl="0" indent="-457200">
                        <a:buAutoNum type="arabicPeriod"/>
                      </a:pPr>
                      <a:r>
                        <a:rPr lang="id-ID" sz="2400" b="0" dirty="0">
                          <a:solidFill>
                            <a:schemeClr val="tx1"/>
                          </a:solidFill>
                          <a:effectLst/>
                          <a:latin typeface="+mn-lt"/>
                          <a:ea typeface="+mn-ea"/>
                          <a:cs typeface="+mn-cs"/>
                        </a:rPr>
                        <a:t>2. Enter the name of the person or </a:t>
                      </a:r>
                      <a:r>
                        <a:rPr lang="en-US" sz="2400" b="0" dirty="0">
                          <a:solidFill>
                            <a:schemeClr val="tx1"/>
                          </a:solidFill>
                          <a:effectLst/>
                          <a:latin typeface="+mn-lt"/>
                          <a:ea typeface="+mn-ea"/>
                          <a:cs typeface="+mn-cs"/>
                        </a:rPr>
                        <a:t>job</a:t>
                      </a:r>
                      <a:endParaRPr lang="id-ID" sz="2400" b="1" dirty="0">
                        <a:solidFill>
                          <a:schemeClr val="tx1"/>
                        </a:solidFill>
                        <a:effectLst/>
                        <a:latin typeface="+mn-lt"/>
                        <a:ea typeface="+mn-ea"/>
                        <a:cs typeface="+mn-cs"/>
                      </a:endParaRPr>
                    </a:p>
                    <a:p>
                      <a:pPr lvl="0"/>
                      <a:r>
                        <a:rPr lang="id-ID" sz="2400" b="0" dirty="0">
                          <a:solidFill>
                            <a:schemeClr val="tx1"/>
                          </a:solidFill>
                          <a:effectLst/>
                          <a:latin typeface="+mn-lt"/>
                          <a:ea typeface="+mn-ea"/>
                          <a:cs typeface="+mn-cs"/>
                        </a:rPr>
                        <a:t>3. System will find the closest result</a:t>
                      </a:r>
                      <a:endParaRPr lang="id-ID" sz="2400" b="1" dirty="0">
                        <a:solidFill>
                          <a:schemeClr val="tx1"/>
                        </a:solidFill>
                        <a:effectLst/>
                        <a:latin typeface="+mn-lt"/>
                        <a:ea typeface="+mn-ea"/>
                        <a:cs typeface="+mn-cs"/>
                      </a:endParaRPr>
                    </a:p>
                    <a:p>
                      <a:r>
                        <a:rPr lang="id-ID" sz="2400" dirty="0">
                          <a:solidFill>
                            <a:schemeClr val="tx1"/>
                          </a:solidFill>
                          <a:effectLst/>
                          <a:latin typeface="+mn-lt"/>
                          <a:ea typeface="+mn-ea"/>
                          <a:cs typeface="+mn-cs"/>
                        </a:rPr>
                        <a:t>4. If user press enter, it will display all of the result</a:t>
                      </a:r>
                      <a:endParaRPr lang="id-ID" sz="2400" dirty="0"/>
                    </a:p>
                  </a:txBody>
                  <a:tcPr/>
                </a:tc>
                <a:extLst>
                  <a:ext uri="{0D108BD9-81ED-4DB2-BD59-A6C34878D82A}">
                    <a16:rowId xmlns:a16="http://schemas.microsoft.com/office/drawing/2014/main" val="81868887"/>
                  </a:ext>
                </a:extLst>
              </a:tr>
            </a:tbl>
          </a:graphicData>
        </a:graphic>
      </p:graphicFrame>
      <p:pic>
        <p:nvPicPr>
          <p:cNvPr id="9" name="Picture 8">
            <a:extLst>
              <a:ext uri="{FF2B5EF4-FFF2-40B4-BE49-F238E27FC236}">
                <a16:creationId xmlns:a16="http://schemas.microsoft.com/office/drawing/2014/main" id="{9F05B739-F18F-EC3C-5117-A21F3F215F20}"/>
              </a:ext>
            </a:extLst>
          </p:cNvPr>
          <p:cNvPicPr>
            <a:picLocks noChangeAspect="1"/>
          </p:cNvPicPr>
          <p:nvPr/>
        </p:nvPicPr>
        <p:blipFill>
          <a:blip r:embed="rId2"/>
          <a:stretch>
            <a:fillRect/>
          </a:stretch>
        </p:blipFill>
        <p:spPr>
          <a:xfrm>
            <a:off x="228600" y="2287228"/>
            <a:ext cx="4269331" cy="21323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57200"/>
            <a:ext cx="6820408" cy="443070"/>
          </a:xfrm>
          <a:prstGeom prst="rect">
            <a:avLst/>
          </a:prstGeom>
        </p:spPr>
        <p:txBody>
          <a:bodyPr vert="horz" wrap="square" lIns="0" tIns="12065" rIns="0" bIns="0" rtlCol="0">
            <a:spAutoFit/>
          </a:bodyPr>
          <a:lstStyle/>
          <a:p>
            <a:pPr marL="12700">
              <a:lnSpc>
                <a:spcPct val="100000"/>
              </a:lnSpc>
              <a:spcBef>
                <a:spcPts val="95"/>
              </a:spcBef>
            </a:pPr>
            <a:r>
              <a:rPr lang="en-US" spc="-5" dirty="0"/>
              <a:t>8-9. User </a:t>
            </a:r>
            <a:r>
              <a:rPr lang="en-US" dirty="0"/>
              <a:t>Interaction</a:t>
            </a:r>
            <a:r>
              <a:rPr lang="en-US" spc="-50" dirty="0"/>
              <a:t> </a:t>
            </a:r>
            <a:r>
              <a:rPr lang="en-US" spc="-5" dirty="0"/>
              <a:t>Steps &amp; Flowchart</a:t>
            </a:r>
            <a:endParaRPr spc="-5" dirty="0"/>
          </a:p>
        </p:txBody>
      </p:sp>
      <p:graphicFrame>
        <p:nvGraphicFramePr>
          <p:cNvPr id="5" name="Table 4">
            <a:extLst>
              <a:ext uri="{FF2B5EF4-FFF2-40B4-BE49-F238E27FC236}">
                <a16:creationId xmlns:a16="http://schemas.microsoft.com/office/drawing/2014/main" id="{C7263D4F-6C6B-21C1-4D50-20345FA27ACC}"/>
              </a:ext>
            </a:extLst>
          </p:cNvPr>
          <p:cNvGraphicFramePr>
            <a:graphicFrameLocks noGrp="1"/>
          </p:cNvGraphicFramePr>
          <p:nvPr>
            <p:extLst>
              <p:ext uri="{D42A27DB-BD31-4B8C-83A1-F6EECF244321}">
                <p14:modId xmlns:p14="http://schemas.microsoft.com/office/powerpoint/2010/main" val="3808128160"/>
              </p:ext>
            </p:extLst>
          </p:nvPr>
        </p:nvGraphicFramePr>
        <p:xfrm>
          <a:off x="228600" y="1143000"/>
          <a:ext cx="8763000" cy="5486400"/>
        </p:xfrm>
        <a:graphic>
          <a:graphicData uri="http://schemas.openxmlformats.org/drawingml/2006/table">
            <a:tbl>
              <a:tblPr firstRow="1" bandRow="1">
                <a:tableStyleId>{5940675A-B579-460E-94D1-54222C63F5DA}</a:tableStyleId>
              </a:tblPr>
              <a:tblGrid>
                <a:gridCol w="4381500">
                  <a:extLst>
                    <a:ext uri="{9D8B030D-6E8A-4147-A177-3AD203B41FA5}">
                      <a16:colId xmlns:a16="http://schemas.microsoft.com/office/drawing/2014/main" val="3284379840"/>
                    </a:ext>
                  </a:extLst>
                </a:gridCol>
                <a:gridCol w="4381500">
                  <a:extLst>
                    <a:ext uri="{9D8B030D-6E8A-4147-A177-3AD203B41FA5}">
                      <a16:colId xmlns:a16="http://schemas.microsoft.com/office/drawing/2014/main" val="1198925415"/>
                    </a:ext>
                  </a:extLst>
                </a:gridCol>
              </a:tblGrid>
              <a:tr h="447508">
                <a:tc>
                  <a:txBody>
                    <a:bodyPr/>
                    <a:lstStyle/>
                    <a:p>
                      <a:pPr algn="ctr"/>
                      <a:r>
                        <a:rPr lang="en-US" dirty="0"/>
                        <a:t>Sign In</a:t>
                      </a:r>
                      <a:r>
                        <a:rPr lang="id-ID" dirty="0"/>
                        <a:t> Flowchart</a:t>
                      </a:r>
                    </a:p>
                  </a:txBody>
                  <a:tcPr/>
                </a:tc>
                <a:tc>
                  <a:txBody>
                    <a:bodyPr/>
                    <a:lstStyle/>
                    <a:p>
                      <a:pPr algn="ctr"/>
                      <a:r>
                        <a:rPr lang="id-ID" dirty="0"/>
                        <a:t>Steps</a:t>
                      </a:r>
                    </a:p>
                  </a:txBody>
                  <a:tcPr/>
                </a:tc>
                <a:extLst>
                  <a:ext uri="{0D108BD9-81ED-4DB2-BD59-A6C34878D82A}">
                    <a16:rowId xmlns:a16="http://schemas.microsoft.com/office/drawing/2014/main" val="2630329282"/>
                  </a:ext>
                </a:extLst>
              </a:tr>
              <a:tr h="5038892">
                <a:tc>
                  <a:txBody>
                    <a:bodyPr/>
                    <a:lstStyle/>
                    <a:p>
                      <a:endParaRPr lang="id-ID" dirty="0"/>
                    </a:p>
                  </a:txBody>
                  <a:tcPr/>
                </a:tc>
                <a:tc>
                  <a:txBody>
                    <a:bodyPr/>
                    <a:lstStyle/>
                    <a:p>
                      <a:pPr lvl="0"/>
                      <a:r>
                        <a:rPr lang="id-ID" sz="2400" b="0" dirty="0">
                          <a:solidFill>
                            <a:schemeClr val="tx1"/>
                          </a:solidFill>
                          <a:effectLst/>
                          <a:latin typeface="+mn-lt"/>
                          <a:ea typeface="+mn-ea"/>
                          <a:cs typeface="+mn-cs"/>
                        </a:rPr>
                        <a:t>1. In </a:t>
                      </a:r>
                      <a:r>
                        <a:rPr lang="en-US" sz="2400" b="0" dirty="0">
                          <a:solidFill>
                            <a:schemeClr val="tx1"/>
                          </a:solidFill>
                          <a:effectLst/>
                          <a:latin typeface="+mn-lt"/>
                          <a:ea typeface="+mn-ea"/>
                          <a:cs typeface="+mn-cs"/>
                        </a:rPr>
                        <a:t>Sign In</a:t>
                      </a:r>
                      <a:r>
                        <a:rPr lang="id-ID" sz="2400" b="0" dirty="0">
                          <a:solidFill>
                            <a:schemeClr val="tx1"/>
                          </a:solidFill>
                          <a:effectLst/>
                          <a:latin typeface="+mn-lt"/>
                          <a:ea typeface="+mn-ea"/>
                          <a:cs typeface="+mn-cs"/>
                        </a:rPr>
                        <a:t>, we </a:t>
                      </a:r>
                      <a:r>
                        <a:rPr lang="en-US" sz="2400" b="0" dirty="0">
                          <a:solidFill>
                            <a:schemeClr val="tx1"/>
                          </a:solidFill>
                          <a:effectLst/>
                          <a:latin typeface="+mn-lt"/>
                          <a:ea typeface="+mn-ea"/>
                          <a:cs typeface="+mn-cs"/>
                        </a:rPr>
                        <a:t>fill</a:t>
                      </a:r>
                      <a:r>
                        <a:rPr lang="id-ID" sz="2400" b="0" dirty="0">
                          <a:solidFill>
                            <a:schemeClr val="tx1"/>
                          </a:solidFill>
                          <a:effectLst/>
                          <a:latin typeface="+mn-lt"/>
                          <a:ea typeface="+mn-ea"/>
                          <a:cs typeface="+mn-cs"/>
                        </a:rPr>
                        <a:t> the  </a:t>
                      </a:r>
                      <a:r>
                        <a:rPr lang="en-US" sz="2400" b="0" dirty="0">
                          <a:solidFill>
                            <a:schemeClr val="tx1"/>
                          </a:solidFill>
                          <a:effectLst/>
                          <a:latin typeface="+mn-lt"/>
                          <a:ea typeface="+mn-ea"/>
                          <a:cs typeface="+mn-cs"/>
                        </a:rPr>
                        <a:t>Email and password</a:t>
                      </a:r>
                      <a:endParaRPr lang="id-ID" sz="2400" b="1" dirty="0">
                        <a:solidFill>
                          <a:schemeClr val="tx1"/>
                        </a:solidFill>
                        <a:effectLst/>
                        <a:latin typeface="+mn-lt"/>
                        <a:ea typeface="+mn-ea"/>
                        <a:cs typeface="+mn-cs"/>
                      </a:endParaRPr>
                    </a:p>
                    <a:p>
                      <a:pPr lvl="0"/>
                      <a:r>
                        <a:rPr lang="id-ID" sz="2400" b="0" dirty="0">
                          <a:solidFill>
                            <a:schemeClr val="tx1"/>
                          </a:solidFill>
                          <a:effectLst/>
                          <a:latin typeface="+mn-lt"/>
                          <a:ea typeface="+mn-ea"/>
                          <a:cs typeface="+mn-cs"/>
                        </a:rPr>
                        <a:t>2. </a:t>
                      </a:r>
                      <a:r>
                        <a:rPr lang="en-US" sz="2400" b="0" dirty="0">
                          <a:solidFill>
                            <a:schemeClr val="tx1"/>
                          </a:solidFill>
                          <a:effectLst/>
                          <a:latin typeface="+mn-lt"/>
                          <a:ea typeface="+mn-ea"/>
                          <a:cs typeface="+mn-cs"/>
                        </a:rPr>
                        <a:t>Click Enter if correct then it will move to home Page</a:t>
                      </a:r>
                      <a:endParaRPr lang="id-ID" sz="2400" b="0" dirty="0"/>
                    </a:p>
                  </a:txBody>
                  <a:tcPr/>
                </a:tc>
                <a:extLst>
                  <a:ext uri="{0D108BD9-81ED-4DB2-BD59-A6C34878D82A}">
                    <a16:rowId xmlns:a16="http://schemas.microsoft.com/office/drawing/2014/main" val="81868887"/>
                  </a:ext>
                </a:extLst>
              </a:tr>
            </a:tbl>
          </a:graphicData>
        </a:graphic>
      </p:graphicFrame>
      <p:pic>
        <p:nvPicPr>
          <p:cNvPr id="6" name="Picture 5">
            <a:extLst>
              <a:ext uri="{FF2B5EF4-FFF2-40B4-BE49-F238E27FC236}">
                <a16:creationId xmlns:a16="http://schemas.microsoft.com/office/drawing/2014/main" id="{6D71AD7D-F3D8-58A3-6F6E-BD6C62E044D4}"/>
              </a:ext>
            </a:extLst>
          </p:cNvPr>
          <p:cNvPicPr>
            <a:picLocks noChangeAspect="1"/>
          </p:cNvPicPr>
          <p:nvPr/>
        </p:nvPicPr>
        <p:blipFill>
          <a:blip r:embed="rId2"/>
          <a:stretch>
            <a:fillRect/>
          </a:stretch>
        </p:blipFill>
        <p:spPr>
          <a:xfrm>
            <a:off x="344563" y="2362200"/>
            <a:ext cx="4227437" cy="2542014"/>
          </a:xfrm>
          <a:prstGeom prst="rect">
            <a:avLst/>
          </a:prstGeom>
        </p:spPr>
      </p:pic>
    </p:spTree>
    <p:extLst>
      <p:ext uri="{BB962C8B-B14F-4D97-AF65-F5344CB8AC3E}">
        <p14:creationId xmlns:p14="http://schemas.microsoft.com/office/powerpoint/2010/main" val="2602825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57200"/>
            <a:ext cx="6820408" cy="443070"/>
          </a:xfrm>
          <a:prstGeom prst="rect">
            <a:avLst/>
          </a:prstGeom>
        </p:spPr>
        <p:txBody>
          <a:bodyPr vert="horz" wrap="square" lIns="0" tIns="12065" rIns="0" bIns="0" rtlCol="0">
            <a:spAutoFit/>
          </a:bodyPr>
          <a:lstStyle/>
          <a:p>
            <a:pPr marL="12700">
              <a:lnSpc>
                <a:spcPct val="100000"/>
              </a:lnSpc>
              <a:spcBef>
                <a:spcPts val="95"/>
              </a:spcBef>
            </a:pPr>
            <a:r>
              <a:rPr lang="en-US" spc="-5" dirty="0"/>
              <a:t>8-9. User </a:t>
            </a:r>
            <a:r>
              <a:rPr lang="en-US" dirty="0"/>
              <a:t>Interaction</a:t>
            </a:r>
            <a:r>
              <a:rPr lang="en-US" spc="-50" dirty="0"/>
              <a:t> </a:t>
            </a:r>
            <a:r>
              <a:rPr lang="en-US" spc="-5" dirty="0"/>
              <a:t>Steps &amp; Flowchart</a:t>
            </a:r>
            <a:endParaRPr spc="-5" dirty="0"/>
          </a:p>
        </p:txBody>
      </p:sp>
      <p:graphicFrame>
        <p:nvGraphicFramePr>
          <p:cNvPr id="5" name="Table 4">
            <a:extLst>
              <a:ext uri="{FF2B5EF4-FFF2-40B4-BE49-F238E27FC236}">
                <a16:creationId xmlns:a16="http://schemas.microsoft.com/office/drawing/2014/main" id="{7A5AFF4F-EA98-1D47-BBB0-43930C1596D1}"/>
              </a:ext>
            </a:extLst>
          </p:cNvPr>
          <p:cNvGraphicFramePr>
            <a:graphicFrameLocks noGrp="1"/>
          </p:cNvGraphicFramePr>
          <p:nvPr>
            <p:extLst>
              <p:ext uri="{D42A27DB-BD31-4B8C-83A1-F6EECF244321}">
                <p14:modId xmlns:p14="http://schemas.microsoft.com/office/powerpoint/2010/main" val="2614594917"/>
              </p:ext>
            </p:extLst>
          </p:nvPr>
        </p:nvGraphicFramePr>
        <p:xfrm>
          <a:off x="228600" y="1143000"/>
          <a:ext cx="8763000" cy="5486400"/>
        </p:xfrm>
        <a:graphic>
          <a:graphicData uri="http://schemas.openxmlformats.org/drawingml/2006/table">
            <a:tbl>
              <a:tblPr firstRow="1" bandRow="1">
                <a:tableStyleId>{5940675A-B579-460E-94D1-54222C63F5DA}</a:tableStyleId>
              </a:tblPr>
              <a:tblGrid>
                <a:gridCol w="4381500">
                  <a:extLst>
                    <a:ext uri="{9D8B030D-6E8A-4147-A177-3AD203B41FA5}">
                      <a16:colId xmlns:a16="http://schemas.microsoft.com/office/drawing/2014/main" val="3284379840"/>
                    </a:ext>
                  </a:extLst>
                </a:gridCol>
                <a:gridCol w="4381500">
                  <a:extLst>
                    <a:ext uri="{9D8B030D-6E8A-4147-A177-3AD203B41FA5}">
                      <a16:colId xmlns:a16="http://schemas.microsoft.com/office/drawing/2014/main" val="1198925415"/>
                    </a:ext>
                  </a:extLst>
                </a:gridCol>
              </a:tblGrid>
              <a:tr h="447508">
                <a:tc>
                  <a:txBody>
                    <a:bodyPr/>
                    <a:lstStyle/>
                    <a:p>
                      <a:pPr algn="ctr"/>
                      <a:r>
                        <a:rPr lang="en-US" dirty="0"/>
                        <a:t>Forgot Password</a:t>
                      </a:r>
                      <a:r>
                        <a:rPr lang="id-ID" dirty="0"/>
                        <a:t> Flowchart</a:t>
                      </a:r>
                    </a:p>
                  </a:txBody>
                  <a:tcPr/>
                </a:tc>
                <a:tc>
                  <a:txBody>
                    <a:bodyPr/>
                    <a:lstStyle/>
                    <a:p>
                      <a:pPr algn="ctr"/>
                      <a:r>
                        <a:rPr lang="id-ID" dirty="0"/>
                        <a:t>Steps</a:t>
                      </a:r>
                    </a:p>
                  </a:txBody>
                  <a:tcPr/>
                </a:tc>
                <a:extLst>
                  <a:ext uri="{0D108BD9-81ED-4DB2-BD59-A6C34878D82A}">
                    <a16:rowId xmlns:a16="http://schemas.microsoft.com/office/drawing/2014/main" val="2630329282"/>
                  </a:ext>
                </a:extLst>
              </a:tr>
              <a:tr h="5038892">
                <a:tc>
                  <a:txBody>
                    <a:bodyPr/>
                    <a:lstStyle/>
                    <a:p>
                      <a:endParaRPr lang="id-ID" dirty="0"/>
                    </a:p>
                  </a:txBody>
                  <a:tcPr/>
                </a:tc>
                <a:tc>
                  <a:txBody>
                    <a:bodyPr/>
                    <a:lstStyle/>
                    <a:p>
                      <a:pPr lvl="0"/>
                      <a:r>
                        <a:rPr lang="id-ID" sz="2400" b="0" dirty="0">
                          <a:solidFill>
                            <a:schemeClr val="tx1"/>
                          </a:solidFill>
                          <a:effectLst/>
                          <a:latin typeface="+mn-lt"/>
                          <a:ea typeface="+mn-ea"/>
                          <a:cs typeface="+mn-cs"/>
                        </a:rPr>
                        <a:t>1. In </a:t>
                      </a:r>
                      <a:r>
                        <a:rPr lang="en-US" sz="2400" b="0" dirty="0">
                          <a:solidFill>
                            <a:schemeClr val="tx1"/>
                          </a:solidFill>
                          <a:effectLst/>
                          <a:latin typeface="+mn-lt"/>
                          <a:ea typeface="+mn-ea"/>
                          <a:cs typeface="+mn-cs"/>
                        </a:rPr>
                        <a:t>forgot password</a:t>
                      </a:r>
                      <a:r>
                        <a:rPr lang="id-ID" sz="2400" b="0" dirty="0">
                          <a:solidFill>
                            <a:schemeClr val="tx1"/>
                          </a:solidFill>
                          <a:effectLst/>
                          <a:latin typeface="+mn-lt"/>
                          <a:ea typeface="+mn-ea"/>
                          <a:cs typeface="+mn-cs"/>
                        </a:rPr>
                        <a:t>, we </a:t>
                      </a:r>
                      <a:r>
                        <a:rPr lang="en-US" sz="2400" b="0" dirty="0">
                          <a:solidFill>
                            <a:schemeClr val="tx1"/>
                          </a:solidFill>
                          <a:effectLst/>
                          <a:latin typeface="+mn-lt"/>
                          <a:ea typeface="+mn-ea"/>
                          <a:cs typeface="+mn-cs"/>
                        </a:rPr>
                        <a:t>Enter the Email</a:t>
                      </a:r>
                      <a:endParaRPr lang="id-ID" sz="2400" b="1" dirty="0">
                        <a:solidFill>
                          <a:schemeClr val="tx1"/>
                        </a:solidFill>
                        <a:effectLst/>
                        <a:latin typeface="+mn-lt"/>
                        <a:ea typeface="+mn-ea"/>
                        <a:cs typeface="+mn-cs"/>
                      </a:endParaRPr>
                    </a:p>
                    <a:p>
                      <a:pPr lvl="0"/>
                      <a:r>
                        <a:rPr lang="id-ID" sz="2400" b="0" dirty="0">
                          <a:solidFill>
                            <a:schemeClr val="tx1"/>
                          </a:solidFill>
                          <a:effectLst/>
                          <a:latin typeface="+mn-lt"/>
                          <a:ea typeface="+mn-ea"/>
                          <a:cs typeface="+mn-cs"/>
                        </a:rPr>
                        <a:t>2. </a:t>
                      </a:r>
                      <a:r>
                        <a:rPr lang="en-US" sz="2400" b="0" dirty="0">
                          <a:solidFill>
                            <a:schemeClr val="tx1"/>
                          </a:solidFill>
                          <a:effectLst/>
                          <a:latin typeface="+mn-lt"/>
                          <a:ea typeface="+mn-ea"/>
                          <a:cs typeface="+mn-cs"/>
                        </a:rPr>
                        <a:t>We will getting code</a:t>
                      </a:r>
                      <a:endParaRPr lang="id-ID" sz="2400" b="1" dirty="0">
                        <a:solidFill>
                          <a:schemeClr val="tx1"/>
                        </a:solidFill>
                        <a:effectLst/>
                        <a:latin typeface="+mn-lt"/>
                        <a:ea typeface="+mn-ea"/>
                        <a:cs typeface="+mn-cs"/>
                      </a:endParaRPr>
                    </a:p>
                    <a:p>
                      <a:pPr lvl="0"/>
                      <a:r>
                        <a:rPr lang="id-ID" sz="2400" b="0" dirty="0">
                          <a:solidFill>
                            <a:schemeClr val="tx1"/>
                          </a:solidFill>
                          <a:effectLst/>
                          <a:latin typeface="+mn-lt"/>
                          <a:ea typeface="+mn-ea"/>
                          <a:cs typeface="+mn-cs"/>
                        </a:rPr>
                        <a:t>3. </a:t>
                      </a:r>
                      <a:r>
                        <a:rPr lang="en-US" sz="2400" b="0" dirty="0">
                          <a:solidFill>
                            <a:schemeClr val="tx1"/>
                          </a:solidFill>
                          <a:effectLst/>
                          <a:latin typeface="+mn-lt"/>
                          <a:ea typeface="+mn-ea"/>
                          <a:cs typeface="+mn-cs"/>
                        </a:rPr>
                        <a:t>Input the code</a:t>
                      </a:r>
                      <a:endParaRPr lang="id-ID" sz="2400" b="1" dirty="0">
                        <a:solidFill>
                          <a:schemeClr val="tx1"/>
                        </a:solidFill>
                        <a:effectLst/>
                        <a:latin typeface="+mn-lt"/>
                        <a:ea typeface="+mn-ea"/>
                        <a:cs typeface="+mn-cs"/>
                      </a:endParaRPr>
                    </a:p>
                    <a:p>
                      <a:r>
                        <a:rPr lang="id-ID" sz="2400" dirty="0">
                          <a:solidFill>
                            <a:schemeClr val="tx1"/>
                          </a:solidFill>
                          <a:effectLst/>
                          <a:latin typeface="+mn-lt"/>
                          <a:ea typeface="+mn-ea"/>
                          <a:cs typeface="+mn-cs"/>
                        </a:rPr>
                        <a:t>4. </a:t>
                      </a:r>
                      <a:r>
                        <a:rPr lang="en-US" sz="2400" dirty="0">
                          <a:solidFill>
                            <a:schemeClr val="tx1"/>
                          </a:solidFill>
                          <a:effectLst/>
                          <a:latin typeface="+mn-lt"/>
                          <a:ea typeface="+mn-ea"/>
                          <a:cs typeface="+mn-cs"/>
                        </a:rPr>
                        <a:t>If correct user can create new password</a:t>
                      </a:r>
                      <a:endParaRPr lang="id-ID" sz="2400" dirty="0"/>
                    </a:p>
                  </a:txBody>
                  <a:tcPr/>
                </a:tc>
                <a:extLst>
                  <a:ext uri="{0D108BD9-81ED-4DB2-BD59-A6C34878D82A}">
                    <a16:rowId xmlns:a16="http://schemas.microsoft.com/office/drawing/2014/main" val="81868887"/>
                  </a:ext>
                </a:extLst>
              </a:tr>
            </a:tbl>
          </a:graphicData>
        </a:graphic>
      </p:graphicFrame>
      <p:pic>
        <p:nvPicPr>
          <p:cNvPr id="6" name="Picture 5">
            <a:extLst>
              <a:ext uri="{FF2B5EF4-FFF2-40B4-BE49-F238E27FC236}">
                <a16:creationId xmlns:a16="http://schemas.microsoft.com/office/drawing/2014/main" id="{AD05E10B-0F0C-0E8C-4EE3-25836646C1EE}"/>
              </a:ext>
            </a:extLst>
          </p:cNvPr>
          <p:cNvPicPr>
            <a:picLocks noChangeAspect="1"/>
          </p:cNvPicPr>
          <p:nvPr/>
        </p:nvPicPr>
        <p:blipFill>
          <a:blip r:embed="rId2"/>
          <a:stretch>
            <a:fillRect/>
          </a:stretch>
        </p:blipFill>
        <p:spPr>
          <a:xfrm>
            <a:off x="368300" y="2438400"/>
            <a:ext cx="4191000" cy="2522940"/>
          </a:xfrm>
          <a:prstGeom prst="rect">
            <a:avLst/>
          </a:prstGeom>
        </p:spPr>
      </p:pic>
    </p:spTree>
    <p:extLst>
      <p:ext uri="{BB962C8B-B14F-4D97-AF65-F5344CB8AC3E}">
        <p14:creationId xmlns:p14="http://schemas.microsoft.com/office/powerpoint/2010/main" val="2776566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57200"/>
            <a:ext cx="6820408" cy="443070"/>
          </a:xfrm>
          <a:prstGeom prst="rect">
            <a:avLst/>
          </a:prstGeom>
        </p:spPr>
        <p:txBody>
          <a:bodyPr vert="horz" wrap="square" lIns="0" tIns="12065" rIns="0" bIns="0" rtlCol="0">
            <a:spAutoFit/>
          </a:bodyPr>
          <a:lstStyle/>
          <a:p>
            <a:pPr marL="12700">
              <a:lnSpc>
                <a:spcPct val="100000"/>
              </a:lnSpc>
              <a:spcBef>
                <a:spcPts val="95"/>
              </a:spcBef>
            </a:pPr>
            <a:r>
              <a:rPr lang="en-US" spc="-5" dirty="0"/>
              <a:t>8-9. User </a:t>
            </a:r>
            <a:r>
              <a:rPr lang="en-US" dirty="0"/>
              <a:t>Interaction</a:t>
            </a:r>
            <a:r>
              <a:rPr lang="en-US" spc="-50" dirty="0"/>
              <a:t> </a:t>
            </a:r>
            <a:r>
              <a:rPr lang="en-US" spc="-5" dirty="0"/>
              <a:t>Steps &amp; Flowchart</a:t>
            </a:r>
            <a:endParaRPr spc="-5" dirty="0"/>
          </a:p>
        </p:txBody>
      </p:sp>
      <p:graphicFrame>
        <p:nvGraphicFramePr>
          <p:cNvPr id="6" name="Table 4">
            <a:extLst>
              <a:ext uri="{FF2B5EF4-FFF2-40B4-BE49-F238E27FC236}">
                <a16:creationId xmlns:a16="http://schemas.microsoft.com/office/drawing/2014/main" id="{756E4061-94DF-6111-26EB-570F7CE1DE52}"/>
              </a:ext>
            </a:extLst>
          </p:cNvPr>
          <p:cNvGraphicFramePr>
            <a:graphicFrameLocks noGrp="1"/>
          </p:cNvGraphicFramePr>
          <p:nvPr>
            <p:extLst>
              <p:ext uri="{D42A27DB-BD31-4B8C-83A1-F6EECF244321}">
                <p14:modId xmlns:p14="http://schemas.microsoft.com/office/powerpoint/2010/main" val="914791445"/>
              </p:ext>
            </p:extLst>
          </p:nvPr>
        </p:nvGraphicFramePr>
        <p:xfrm>
          <a:off x="228600" y="1143000"/>
          <a:ext cx="8763000" cy="5486400"/>
        </p:xfrm>
        <a:graphic>
          <a:graphicData uri="http://schemas.openxmlformats.org/drawingml/2006/table">
            <a:tbl>
              <a:tblPr firstRow="1" bandRow="1">
                <a:tableStyleId>{5940675A-B579-460E-94D1-54222C63F5DA}</a:tableStyleId>
              </a:tblPr>
              <a:tblGrid>
                <a:gridCol w="4381500">
                  <a:extLst>
                    <a:ext uri="{9D8B030D-6E8A-4147-A177-3AD203B41FA5}">
                      <a16:colId xmlns:a16="http://schemas.microsoft.com/office/drawing/2014/main" val="3284379840"/>
                    </a:ext>
                  </a:extLst>
                </a:gridCol>
                <a:gridCol w="4381500">
                  <a:extLst>
                    <a:ext uri="{9D8B030D-6E8A-4147-A177-3AD203B41FA5}">
                      <a16:colId xmlns:a16="http://schemas.microsoft.com/office/drawing/2014/main" val="1198925415"/>
                    </a:ext>
                  </a:extLst>
                </a:gridCol>
              </a:tblGrid>
              <a:tr h="447508">
                <a:tc>
                  <a:txBody>
                    <a:bodyPr/>
                    <a:lstStyle/>
                    <a:p>
                      <a:pPr algn="ctr"/>
                      <a:r>
                        <a:rPr lang="en-US" dirty="0"/>
                        <a:t>Update profile</a:t>
                      </a:r>
                      <a:r>
                        <a:rPr lang="id-ID" dirty="0"/>
                        <a:t> Flowchart</a:t>
                      </a:r>
                    </a:p>
                  </a:txBody>
                  <a:tcPr/>
                </a:tc>
                <a:tc>
                  <a:txBody>
                    <a:bodyPr/>
                    <a:lstStyle/>
                    <a:p>
                      <a:pPr algn="ctr"/>
                      <a:r>
                        <a:rPr lang="id-ID" dirty="0"/>
                        <a:t>Steps</a:t>
                      </a:r>
                    </a:p>
                  </a:txBody>
                  <a:tcPr/>
                </a:tc>
                <a:extLst>
                  <a:ext uri="{0D108BD9-81ED-4DB2-BD59-A6C34878D82A}">
                    <a16:rowId xmlns:a16="http://schemas.microsoft.com/office/drawing/2014/main" val="2630329282"/>
                  </a:ext>
                </a:extLst>
              </a:tr>
              <a:tr h="5038892">
                <a:tc>
                  <a:txBody>
                    <a:bodyPr/>
                    <a:lstStyle/>
                    <a:p>
                      <a:endParaRPr lang="id-ID" dirty="0"/>
                    </a:p>
                  </a:txBody>
                  <a:tcPr/>
                </a:tc>
                <a:tc>
                  <a:txBody>
                    <a:bodyPr/>
                    <a:lstStyle/>
                    <a:p>
                      <a:pPr lvl="0"/>
                      <a:r>
                        <a:rPr lang="id-ID" sz="2400" b="0" dirty="0">
                          <a:solidFill>
                            <a:schemeClr val="tx1"/>
                          </a:solidFill>
                          <a:effectLst/>
                          <a:latin typeface="+mn-lt"/>
                          <a:ea typeface="+mn-ea"/>
                          <a:cs typeface="+mn-cs"/>
                        </a:rPr>
                        <a:t>1. In </a:t>
                      </a:r>
                      <a:r>
                        <a:rPr lang="en-US" sz="2400" b="0" dirty="0">
                          <a:solidFill>
                            <a:schemeClr val="tx1"/>
                          </a:solidFill>
                          <a:effectLst/>
                          <a:latin typeface="+mn-lt"/>
                          <a:ea typeface="+mn-ea"/>
                          <a:cs typeface="+mn-cs"/>
                        </a:rPr>
                        <a:t>profile</a:t>
                      </a:r>
                      <a:r>
                        <a:rPr lang="id-ID" sz="2400" b="0" dirty="0">
                          <a:solidFill>
                            <a:schemeClr val="tx1"/>
                          </a:solidFill>
                          <a:effectLst/>
                          <a:latin typeface="+mn-lt"/>
                          <a:ea typeface="+mn-ea"/>
                          <a:cs typeface="+mn-cs"/>
                        </a:rPr>
                        <a:t>, we click the  </a:t>
                      </a:r>
                      <a:r>
                        <a:rPr lang="en-US" sz="2400" b="0" dirty="0">
                          <a:solidFill>
                            <a:schemeClr val="tx1"/>
                          </a:solidFill>
                          <a:effectLst/>
                          <a:latin typeface="+mn-lt"/>
                          <a:ea typeface="+mn-ea"/>
                          <a:cs typeface="+mn-cs"/>
                        </a:rPr>
                        <a:t>button Edit</a:t>
                      </a:r>
                      <a:endParaRPr lang="id-ID" sz="2400" b="1" dirty="0">
                        <a:solidFill>
                          <a:schemeClr val="tx1"/>
                        </a:solidFill>
                        <a:effectLst/>
                        <a:latin typeface="+mn-lt"/>
                        <a:ea typeface="+mn-ea"/>
                        <a:cs typeface="+mn-cs"/>
                      </a:endParaRPr>
                    </a:p>
                    <a:p>
                      <a:pPr lvl="0"/>
                      <a:r>
                        <a:rPr lang="id-ID" sz="2400" b="0" dirty="0">
                          <a:solidFill>
                            <a:schemeClr val="tx1"/>
                          </a:solidFill>
                          <a:effectLst/>
                          <a:latin typeface="+mn-lt"/>
                          <a:ea typeface="+mn-ea"/>
                          <a:cs typeface="+mn-cs"/>
                        </a:rPr>
                        <a:t>2. Enter the name</a:t>
                      </a:r>
                      <a:r>
                        <a:rPr lang="en-US" sz="2400" b="0" dirty="0">
                          <a:solidFill>
                            <a:schemeClr val="tx1"/>
                          </a:solidFill>
                          <a:effectLst/>
                          <a:latin typeface="+mn-lt"/>
                          <a:ea typeface="+mn-ea"/>
                          <a:cs typeface="+mn-cs"/>
                        </a:rPr>
                        <a:t>,</a:t>
                      </a:r>
                      <a:r>
                        <a:rPr lang="id-ID" sz="2400" b="0" dirty="0">
                          <a:solidFill>
                            <a:schemeClr val="tx1"/>
                          </a:solidFill>
                          <a:effectLst/>
                          <a:latin typeface="+mn-lt"/>
                          <a:ea typeface="+mn-ea"/>
                          <a:cs typeface="+mn-cs"/>
                        </a:rPr>
                        <a:t> </a:t>
                      </a:r>
                      <a:r>
                        <a:rPr lang="en-US" sz="2400" b="0" dirty="0">
                          <a:solidFill>
                            <a:schemeClr val="tx1"/>
                          </a:solidFill>
                          <a:effectLst/>
                          <a:latin typeface="+mn-lt"/>
                          <a:ea typeface="+mn-ea"/>
                          <a:cs typeface="+mn-cs"/>
                        </a:rPr>
                        <a:t>etc.</a:t>
                      </a:r>
                      <a:endParaRPr lang="id-ID" sz="2400" b="1" dirty="0">
                        <a:solidFill>
                          <a:schemeClr val="tx1"/>
                        </a:solidFill>
                        <a:effectLst/>
                        <a:latin typeface="+mn-lt"/>
                        <a:ea typeface="+mn-ea"/>
                        <a:cs typeface="+mn-cs"/>
                      </a:endParaRPr>
                    </a:p>
                    <a:p>
                      <a:pPr lvl="0"/>
                      <a:r>
                        <a:rPr lang="id-ID" sz="2400" b="0" dirty="0">
                          <a:solidFill>
                            <a:schemeClr val="tx1"/>
                          </a:solidFill>
                          <a:effectLst/>
                          <a:latin typeface="+mn-lt"/>
                          <a:ea typeface="+mn-ea"/>
                          <a:cs typeface="+mn-cs"/>
                        </a:rPr>
                        <a:t>3. </a:t>
                      </a:r>
                      <a:r>
                        <a:rPr lang="en-US" sz="2400" b="0" dirty="0">
                          <a:solidFill>
                            <a:schemeClr val="tx1"/>
                          </a:solidFill>
                          <a:effectLst/>
                          <a:latin typeface="+mn-lt"/>
                          <a:ea typeface="+mn-ea"/>
                          <a:cs typeface="+mn-cs"/>
                        </a:rPr>
                        <a:t>Click Edit and data has changed</a:t>
                      </a:r>
                      <a:endParaRPr lang="id-ID" sz="2400" dirty="0"/>
                    </a:p>
                  </a:txBody>
                  <a:tcPr/>
                </a:tc>
                <a:extLst>
                  <a:ext uri="{0D108BD9-81ED-4DB2-BD59-A6C34878D82A}">
                    <a16:rowId xmlns:a16="http://schemas.microsoft.com/office/drawing/2014/main" val="81868887"/>
                  </a:ext>
                </a:extLst>
              </a:tr>
            </a:tbl>
          </a:graphicData>
        </a:graphic>
      </p:graphicFrame>
      <p:pic>
        <p:nvPicPr>
          <p:cNvPr id="7" name="Picture 6">
            <a:extLst>
              <a:ext uri="{FF2B5EF4-FFF2-40B4-BE49-F238E27FC236}">
                <a16:creationId xmlns:a16="http://schemas.microsoft.com/office/drawing/2014/main" id="{2D3C19C8-BADC-F423-AA6E-22D578BCF506}"/>
              </a:ext>
            </a:extLst>
          </p:cNvPr>
          <p:cNvPicPr>
            <a:picLocks noChangeAspect="1"/>
          </p:cNvPicPr>
          <p:nvPr/>
        </p:nvPicPr>
        <p:blipFill>
          <a:blip r:embed="rId2"/>
          <a:stretch>
            <a:fillRect/>
          </a:stretch>
        </p:blipFill>
        <p:spPr>
          <a:xfrm>
            <a:off x="457200" y="2667000"/>
            <a:ext cx="3986212" cy="2057400"/>
          </a:xfrm>
          <a:prstGeom prst="rect">
            <a:avLst/>
          </a:prstGeom>
        </p:spPr>
      </p:pic>
    </p:spTree>
    <p:extLst>
      <p:ext uri="{BB962C8B-B14F-4D97-AF65-F5344CB8AC3E}">
        <p14:creationId xmlns:p14="http://schemas.microsoft.com/office/powerpoint/2010/main" val="3340516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57200"/>
            <a:ext cx="6820408" cy="443070"/>
          </a:xfrm>
          <a:prstGeom prst="rect">
            <a:avLst/>
          </a:prstGeom>
        </p:spPr>
        <p:txBody>
          <a:bodyPr vert="horz" wrap="square" lIns="0" tIns="12065" rIns="0" bIns="0" rtlCol="0">
            <a:spAutoFit/>
          </a:bodyPr>
          <a:lstStyle/>
          <a:p>
            <a:pPr marL="12700">
              <a:lnSpc>
                <a:spcPct val="100000"/>
              </a:lnSpc>
              <a:spcBef>
                <a:spcPts val="95"/>
              </a:spcBef>
            </a:pPr>
            <a:r>
              <a:rPr lang="en-US" spc="-5" dirty="0"/>
              <a:t>8-9. User </a:t>
            </a:r>
            <a:r>
              <a:rPr lang="en-US" dirty="0"/>
              <a:t>Interaction</a:t>
            </a:r>
            <a:r>
              <a:rPr lang="en-US" spc="-50" dirty="0"/>
              <a:t> </a:t>
            </a:r>
            <a:r>
              <a:rPr lang="en-US" spc="-5" dirty="0"/>
              <a:t>Steps &amp; Flowchart</a:t>
            </a:r>
            <a:endParaRPr spc="-5" dirty="0"/>
          </a:p>
        </p:txBody>
      </p:sp>
      <p:graphicFrame>
        <p:nvGraphicFramePr>
          <p:cNvPr id="6" name="Table 4">
            <a:extLst>
              <a:ext uri="{FF2B5EF4-FFF2-40B4-BE49-F238E27FC236}">
                <a16:creationId xmlns:a16="http://schemas.microsoft.com/office/drawing/2014/main" id="{D1584E88-5F46-19AD-219A-68BB4D0ECC58}"/>
              </a:ext>
            </a:extLst>
          </p:cNvPr>
          <p:cNvGraphicFramePr>
            <a:graphicFrameLocks noGrp="1"/>
          </p:cNvGraphicFramePr>
          <p:nvPr>
            <p:extLst>
              <p:ext uri="{D42A27DB-BD31-4B8C-83A1-F6EECF244321}">
                <p14:modId xmlns:p14="http://schemas.microsoft.com/office/powerpoint/2010/main" val="2768673919"/>
              </p:ext>
            </p:extLst>
          </p:nvPr>
        </p:nvGraphicFramePr>
        <p:xfrm>
          <a:off x="228600" y="1143000"/>
          <a:ext cx="8763000" cy="5486400"/>
        </p:xfrm>
        <a:graphic>
          <a:graphicData uri="http://schemas.openxmlformats.org/drawingml/2006/table">
            <a:tbl>
              <a:tblPr firstRow="1" bandRow="1">
                <a:tableStyleId>{5940675A-B579-460E-94D1-54222C63F5DA}</a:tableStyleId>
              </a:tblPr>
              <a:tblGrid>
                <a:gridCol w="4381500">
                  <a:extLst>
                    <a:ext uri="{9D8B030D-6E8A-4147-A177-3AD203B41FA5}">
                      <a16:colId xmlns:a16="http://schemas.microsoft.com/office/drawing/2014/main" val="3284379840"/>
                    </a:ext>
                  </a:extLst>
                </a:gridCol>
                <a:gridCol w="4381500">
                  <a:extLst>
                    <a:ext uri="{9D8B030D-6E8A-4147-A177-3AD203B41FA5}">
                      <a16:colId xmlns:a16="http://schemas.microsoft.com/office/drawing/2014/main" val="1198925415"/>
                    </a:ext>
                  </a:extLst>
                </a:gridCol>
              </a:tblGrid>
              <a:tr h="447508">
                <a:tc>
                  <a:txBody>
                    <a:bodyPr/>
                    <a:lstStyle/>
                    <a:p>
                      <a:pPr algn="ctr"/>
                      <a:r>
                        <a:rPr lang="id-ID" dirty="0"/>
                        <a:t>Search Flowchart</a:t>
                      </a:r>
                    </a:p>
                  </a:txBody>
                  <a:tcPr/>
                </a:tc>
                <a:tc>
                  <a:txBody>
                    <a:bodyPr/>
                    <a:lstStyle/>
                    <a:p>
                      <a:pPr algn="ctr"/>
                      <a:r>
                        <a:rPr lang="id-ID" dirty="0"/>
                        <a:t>Steps</a:t>
                      </a:r>
                    </a:p>
                  </a:txBody>
                  <a:tcPr/>
                </a:tc>
                <a:extLst>
                  <a:ext uri="{0D108BD9-81ED-4DB2-BD59-A6C34878D82A}">
                    <a16:rowId xmlns:a16="http://schemas.microsoft.com/office/drawing/2014/main" val="2630329282"/>
                  </a:ext>
                </a:extLst>
              </a:tr>
              <a:tr h="5038892">
                <a:tc>
                  <a:txBody>
                    <a:bodyPr/>
                    <a:lstStyle/>
                    <a:p>
                      <a:endParaRPr lang="id-ID" dirty="0"/>
                    </a:p>
                  </a:txBody>
                  <a:tcPr/>
                </a:tc>
                <a:tc>
                  <a:txBody>
                    <a:bodyPr/>
                    <a:lstStyle/>
                    <a:p>
                      <a:pPr lvl="0"/>
                      <a:r>
                        <a:rPr lang="id-ID" sz="2400" b="0" dirty="0">
                          <a:solidFill>
                            <a:schemeClr val="tx1"/>
                          </a:solidFill>
                          <a:effectLst/>
                          <a:latin typeface="+mn-lt"/>
                          <a:ea typeface="+mn-ea"/>
                          <a:cs typeface="+mn-cs"/>
                        </a:rPr>
                        <a:t>1. In navbar, we click the  search field</a:t>
                      </a:r>
                      <a:endParaRPr lang="id-ID" sz="2400" b="1" dirty="0">
                        <a:solidFill>
                          <a:schemeClr val="tx1"/>
                        </a:solidFill>
                        <a:effectLst/>
                        <a:latin typeface="+mn-lt"/>
                        <a:ea typeface="+mn-ea"/>
                        <a:cs typeface="+mn-cs"/>
                      </a:endParaRPr>
                    </a:p>
                    <a:p>
                      <a:pPr lvl="0"/>
                      <a:r>
                        <a:rPr lang="id-ID" sz="2400" b="0" dirty="0">
                          <a:solidFill>
                            <a:schemeClr val="tx1"/>
                          </a:solidFill>
                          <a:effectLst/>
                          <a:latin typeface="+mn-lt"/>
                          <a:ea typeface="+mn-ea"/>
                          <a:cs typeface="+mn-cs"/>
                        </a:rPr>
                        <a:t>2. Enter the name of the person or company</a:t>
                      </a:r>
                      <a:endParaRPr lang="id-ID" sz="2400" b="1" dirty="0">
                        <a:solidFill>
                          <a:schemeClr val="tx1"/>
                        </a:solidFill>
                        <a:effectLst/>
                        <a:latin typeface="+mn-lt"/>
                        <a:ea typeface="+mn-ea"/>
                        <a:cs typeface="+mn-cs"/>
                      </a:endParaRPr>
                    </a:p>
                    <a:p>
                      <a:pPr lvl="0"/>
                      <a:r>
                        <a:rPr lang="id-ID" sz="2400" b="0" dirty="0">
                          <a:solidFill>
                            <a:schemeClr val="tx1"/>
                          </a:solidFill>
                          <a:effectLst/>
                          <a:latin typeface="+mn-lt"/>
                          <a:ea typeface="+mn-ea"/>
                          <a:cs typeface="+mn-cs"/>
                        </a:rPr>
                        <a:t>3. System will find the closest result</a:t>
                      </a:r>
                      <a:endParaRPr lang="id-ID" sz="2400" b="1" dirty="0">
                        <a:solidFill>
                          <a:schemeClr val="tx1"/>
                        </a:solidFill>
                        <a:effectLst/>
                        <a:latin typeface="+mn-lt"/>
                        <a:ea typeface="+mn-ea"/>
                        <a:cs typeface="+mn-cs"/>
                      </a:endParaRPr>
                    </a:p>
                    <a:p>
                      <a:r>
                        <a:rPr lang="id-ID" sz="2400" dirty="0">
                          <a:solidFill>
                            <a:schemeClr val="tx1"/>
                          </a:solidFill>
                          <a:effectLst/>
                          <a:latin typeface="+mn-lt"/>
                          <a:ea typeface="+mn-ea"/>
                          <a:cs typeface="+mn-cs"/>
                        </a:rPr>
                        <a:t>4.If user press enter, it will display all of the result</a:t>
                      </a:r>
                      <a:endParaRPr lang="id-ID" sz="2400" dirty="0"/>
                    </a:p>
                  </a:txBody>
                  <a:tcPr/>
                </a:tc>
                <a:extLst>
                  <a:ext uri="{0D108BD9-81ED-4DB2-BD59-A6C34878D82A}">
                    <a16:rowId xmlns:a16="http://schemas.microsoft.com/office/drawing/2014/main" val="81868887"/>
                  </a:ext>
                </a:extLst>
              </a:tr>
            </a:tbl>
          </a:graphicData>
        </a:graphic>
      </p:graphicFrame>
      <p:pic>
        <p:nvPicPr>
          <p:cNvPr id="7" name="Picture 6">
            <a:extLst>
              <a:ext uri="{FF2B5EF4-FFF2-40B4-BE49-F238E27FC236}">
                <a16:creationId xmlns:a16="http://schemas.microsoft.com/office/drawing/2014/main" id="{5A9A19E7-E754-9EDE-7FD3-6909DBAF3A4D}"/>
              </a:ext>
            </a:extLst>
          </p:cNvPr>
          <p:cNvPicPr>
            <a:picLocks noChangeAspect="1"/>
          </p:cNvPicPr>
          <p:nvPr/>
        </p:nvPicPr>
        <p:blipFill>
          <a:blip r:embed="rId2"/>
          <a:stretch>
            <a:fillRect/>
          </a:stretch>
        </p:blipFill>
        <p:spPr>
          <a:xfrm>
            <a:off x="464948" y="2133600"/>
            <a:ext cx="4107052" cy="3038475"/>
          </a:xfrm>
          <a:prstGeom prst="rect">
            <a:avLst/>
          </a:prstGeom>
        </p:spPr>
      </p:pic>
    </p:spTree>
    <p:extLst>
      <p:ext uri="{BB962C8B-B14F-4D97-AF65-F5344CB8AC3E}">
        <p14:creationId xmlns:p14="http://schemas.microsoft.com/office/powerpoint/2010/main" val="291413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910455" cy="452120"/>
          </a:xfrm>
          <a:prstGeom prst="rect">
            <a:avLst/>
          </a:prstGeom>
        </p:spPr>
        <p:txBody>
          <a:bodyPr vert="horz" wrap="square" lIns="0" tIns="12065" rIns="0" bIns="0" rtlCol="0">
            <a:spAutoFit/>
          </a:bodyPr>
          <a:lstStyle/>
          <a:p>
            <a:pPr marL="12700">
              <a:lnSpc>
                <a:spcPct val="100000"/>
              </a:lnSpc>
              <a:spcBef>
                <a:spcPts val="95"/>
              </a:spcBef>
            </a:pPr>
            <a:r>
              <a:rPr spc="-5" dirty="0"/>
              <a:t>10. </a:t>
            </a:r>
            <a:r>
              <a:rPr dirty="0"/>
              <a:t>Current </a:t>
            </a:r>
            <a:r>
              <a:rPr spc="-5" dirty="0"/>
              <a:t>&amp; Desired</a:t>
            </a:r>
            <a:r>
              <a:rPr spc="5" dirty="0"/>
              <a:t> </a:t>
            </a:r>
            <a:r>
              <a:rPr spc="-5" dirty="0"/>
              <a:t>Usability</a:t>
            </a:r>
          </a:p>
        </p:txBody>
      </p:sp>
      <p:sp>
        <p:nvSpPr>
          <p:cNvPr id="4" name="TextBox 3">
            <a:extLst>
              <a:ext uri="{FF2B5EF4-FFF2-40B4-BE49-F238E27FC236}">
                <a16:creationId xmlns:a16="http://schemas.microsoft.com/office/drawing/2014/main" id="{C5DA842D-FCC0-04F8-C260-142D78CFCED8}"/>
              </a:ext>
            </a:extLst>
          </p:cNvPr>
          <p:cNvSpPr txBox="1"/>
          <p:nvPr/>
        </p:nvSpPr>
        <p:spPr>
          <a:xfrm>
            <a:off x="762000" y="1676400"/>
            <a:ext cx="7467600" cy="4135171"/>
          </a:xfrm>
          <a:prstGeom prst="rect">
            <a:avLst/>
          </a:prstGeom>
          <a:noFill/>
        </p:spPr>
        <p:txBody>
          <a:bodyPr wrap="square">
            <a:spAutoFit/>
          </a:bodyPr>
          <a:lstStyle/>
          <a:p>
            <a:pPr marL="786765" marR="311150">
              <a:lnSpc>
                <a:spcPct val="115000"/>
              </a:lnSpc>
              <a:spcBef>
                <a:spcPts val="370"/>
              </a:spcBef>
              <a:spcAft>
                <a:spcPts val="0"/>
              </a:spcAft>
            </a:pPr>
            <a:r>
              <a:rPr lang="id-ID" sz="2400" b="1" dirty="0">
                <a:effectLst/>
                <a:latin typeface="Cambria" panose="02040503050406030204" pitchFamily="18" charset="0"/>
                <a:ea typeface="Cambria" panose="02040503050406030204" pitchFamily="18" charset="0"/>
                <a:cs typeface="Cambria" panose="02040503050406030204" pitchFamily="18" charset="0"/>
              </a:rPr>
              <a:t>First Usability Test Using Task Success Rate</a:t>
            </a:r>
          </a:p>
          <a:p>
            <a:pPr marL="786765" marR="311150">
              <a:lnSpc>
                <a:spcPct val="115000"/>
              </a:lnSpc>
              <a:spcBef>
                <a:spcPts val="370"/>
              </a:spcBef>
              <a:spcAft>
                <a:spcPts val="0"/>
              </a:spcAft>
            </a:pPr>
            <a:r>
              <a:rPr lang="en-US" sz="2400" b="0" dirty="0">
                <a:effectLst/>
                <a:latin typeface="Cambria" panose="02040503050406030204" pitchFamily="18" charset="0"/>
                <a:ea typeface="Cambria" panose="02040503050406030204" pitchFamily="18" charset="0"/>
                <a:cs typeface="Cambria" panose="02040503050406030204" pitchFamily="18" charset="0"/>
              </a:rPr>
              <a:t>New account registration.</a:t>
            </a:r>
          </a:p>
          <a:p>
            <a:pPr marL="786765" marR="311150">
              <a:lnSpc>
                <a:spcPct val="115000"/>
              </a:lnSpc>
              <a:spcBef>
                <a:spcPts val="370"/>
              </a:spcBef>
              <a:spcAft>
                <a:spcPts val="0"/>
              </a:spcAft>
            </a:pPr>
            <a:r>
              <a:rPr lang="en-US" sz="2400" b="1" dirty="0">
                <a:effectLst/>
                <a:latin typeface="Cambria" panose="02040503050406030204" pitchFamily="18" charset="0"/>
                <a:ea typeface="Cambria" panose="02040503050406030204" pitchFamily="18" charset="0"/>
                <a:cs typeface="Cambria" panose="02040503050406030204" pitchFamily="18" charset="0"/>
              </a:rPr>
              <a:t>Result</a:t>
            </a:r>
          </a:p>
          <a:p>
            <a:pPr marL="786765" marR="311150">
              <a:lnSpc>
                <a:spcPct val="115000"/>
              </a:lnSpc>
              <a:spcBef>
                <a:spcPts val="370"/>
              </a:spcBef>
              <a:spcAft>
                <a:spcPts val="0"/>
              </a:spcAft>
            </a:pPr>
            <a:r>
              <a:rPr lang="en-US" sz="2400" b="0" dirty="0">
                <a:effectLst/>
                <a:latin typeface="Cambria" panose="02040503050406030204" pitchFamily="18" charset="0"/>
                <a:ea typeface="Cambria" panose="02040503050406030204" pitchFamily="18" charset="0"/>
                <a:cs typeface="Cambria" panose="02040503050406030204" pitchFamily="18" charset="0"/>
              </a:rPr>
              <a:t>Overall, they can do it without any problems but always ask for help step by step. But he can make it faster than </a:t>
            </a:r>
            <a:r>
              <a:rPr lang="en-US" sz="2400" b="0" dirty="0" err="1">
                <a:effectLst/>
                <a:latin typeface="Cambria" panose="02040503050406030204" pitchFamily="18" charset="0"/>
                <a:ea typeface="Cambria" panose="02040503050406030204" pitchFamily="18" charset="0"/>
                <a:cs typeface="Cambria" panose="02040503050406030204" pitchFamily="18" charset="0"/>
              </a:rPr>
              <a:t>Jujun</a:t>
            </a:r>
            <a:r>
              <a:rPr lang="en-US" sz="2400" b="0" dirty="0">
                <a:effectLst/>
                <a:latin typeface="Cambria" panose="02040503050406030204" pitchFamily="18" charset="0"/>
                <a:ea typeface="Cambria" panose="02040503050406030204" pitchFamily="18" charset="0"/>
                <a:cs typeface="Cambria" panose="02040503050406030204" pitchFamily="18" charset="0"/>
              </a:rPr>
              <a:t>.</a:t>
            </a:r>
          </a:p>
          <a:p>
            <a:pPr marL="786765" marR="311150">
              <a:lnSpc>
                <a:spcPct val="115000"/>
              </a:lnSpc>
              <a:spcBef>
                <a:spcPts val="370"/>
              </a:spcBef>
              <a:spcAft>
                <a:spcPts val="0"/>
              </a:spcAft>
            </a:pPr>
            <a:r>
              <a:rPr lang="en-US" sz="2400" b="0" dirty="0">
                <a:effectLst/>
                <a:latin typeface="Cambria" panose="02040503050406030204" pitchFamily="18" charset="0"/>
                <a:ea typeface="Cambria" panose="02040503050406030204" pitchFamily="18" charset="0"/>
                <a:cs typeface="Cambria" panose="02040503050406030204" pitchFamily="18" charset="0"/>
              </a:rPr>
              <a:t>They can navigate the community portal more easily.</a:t>
            </a:r>
          </a:p>
          <a:p>
            <a:pPr marL="786765" marR="311150">
              <a:lnSpc>
                <a:spcPct val="115000"/>
              </a:lnSpc>
              <a:spcBef>
                <a:spcPts val="370"/>
              </a:spcBef>
              <a:spcAft>
                <a:spcPts val="0"/>
              </a:spcAft>
            </a:pPr>
            <a:endParaRPr lang="en-US" sz="2400" b="0" dirty="0">
              <a:effectLst/>
              <a:latin typeface="Cambria" panose="02040503050406030204" pitchFamily="18" charset="0"/>
              <a:ea typeface="Cambria" panose="02040503050406030204" pitchFamily="18" charset="0"/>
              <a:cs typeface="Cambria" panose="020405030504060302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2853055" cy="452120"/>
          </a:xfrm>
          <a:prstGeom prst="rect">
            <a:avLst/>
          </a:prstGeom>
        </p:spPr>
        <p:txBody>
          <a:bodyPr vert="horz" wrap="square" lIns="0" tIns="12065" rIns="0" bIns="0" rtlCol="0">
            <a:spAutoFit/>
          </a:bodyPr>
          <a:lstStyle/>
          <a:p>
            <a:pPr marL="12700">
              <a:lnSpc>
                <a:spcPct val="100000"/>
              </a:lnSpc>
              <a:spcBef>
                <a:spcPts val="95"/>
              </a:spcBef>
            </a:pPr>
            <a:r>
              <a:rPr spc="-5" dirty="0"/>
              <a:t>Document</a:t>
            </a:r>
            <a:r>
              <a:rPr spc="-20" dirty="0"/>
              <a:t> </a:t>
            </a:r>
            <a:r>
              <a:rPr spc="-5" dirty="0"/>
              <a:t>History</a:t>
            </a:r>
          </a:p>
        </p:txBody>
      </p:sp>
      <p:graphicFrame>
        <p:nvGraphicFramePr>
          <p:cNvPr id="3" name="object 3"/>
          <p:cNvGraphicFramePr>
            <a:graphicFrameLocks noGrp="1"/>
          </p:cNvGraphicFramePr>
          <p:nvPr/>
        </p:nvGraphicFramePr>
        <p:xfrm>
          <a:off x="173037" y="1909826"/>
          <a:ext cx="8641079" cy="4005196"/>
        </p:xfrm>
        <a:graphic>
          <a:graphicData uri="http://schemas.openxmlformats.org/drawingml/2006/table">
            <a:tbl>
              <a:tblPr firstRow="1" bandRow="1">
                <a:tableStyleId>{2D5ABB26-0587-4C30-8999-92F81FD0307C}</a:tableStyleId>
              </a:tblPr>
              <a:tblGrid>
                <a:gridCol w="1036955">
                  <a:extLst>
                    <a:ext uri="{9D8B030D-6E8A-4147-A177-3AD203B41FA5}">
                      <a16:colId xmlns:a16="http://schemas.microsoft.com/office/drawing/2014/main" val="20000"/>
                    </a:ext>
                  </a:extLst>
                </a:gridCol>
                <a:gridCol w="2160270">
                  <a:extLst>
                    <a:ext uri="{9D8B030D-6E8A-4147-A177-3AD203B41FA5}">
                      <a16:colId xmlns:a16="http://schemas.microsoft.com/office/drawing/2014/main" val="20001"/>
                    </a:ext>
                  </a:extLst>
                </a:gridCol>
                <a:gridCol w="3197225">
                  <a:extLst>
                    <a:ext uri="{9D8B030D-6E8A-4147-A177-3AD203B41FA5}">
                      <a16:colId xmlns:a16="http://schemas.microsoft.com/office/drawing/2014/main" val="20002"/>
                    </a:ext>
                  </a:extLst>
                </a:gridCol>
                <a:gridCol w="2246629">
                  <a:extLst>
                    <a:ext uri="{9D8B030D-6E8A-4147-A177-3AD203B41FA5}">
                      <a16:colId xmlns:a16="http://schemas.microsoft.com/office/drawing/2014/main" val="20003"/>
                    </a:ext>
                  </a:extLst>
                </a:gridCol>
              </a:tblGrid>
              <a:tr h="970914">
                <a:tc>
                  <a:txBody>
                    <a:bodyPr/>
                    <a:lstStyle/>
                    <a:p>
                      <a:pPr>
                        <a:lnSpc>
                          <a:spcPct val="100000"/>
                        </a:lnSpc>
                        <a:spcBef>
                          <a:spcPts val="10"/>
                        </a:spcBef>
                      </a:pPr>
                      <a:endParaRPr sz="1550">
                        <a:latin typeface="Times New Roman"/>
                        <a:cs typeface="Times New Roman"/>
                      </a:endParaRPr>
                    </a:p>
                    <a:p>
                      <a:pPr marL="173355" marR="165735" indent="28575">
                        <a:lnSpc>
                          <a:spcPct val="100600"/>
                        </a:lnSpc>
                      </a:pPr>
                      <a:r>
                        <a:rPr sz="1600" b="1" spc="-20" dirty="0">
                          <a:solidFill>
                            <a:srgbClr val="FFFFFF"/>
                          </a:solidFill>
                          <a:latin typeface="Calibri"/>
                          <a:cs typeface="Calibri"/>
                        </a:rPr>
                        <a:t>Version  </a:t>
                      </a:r>
                      <a:r>
                        <a:rPr sz="1600" b="1" dirty="0">
                          <a:solidFill>
                            <a:srgbClr val="FFFFFF"/>
                          </a:solidFill>
                          <a:latin typeface="Calibri"/>
                          <a:cs typeface="Calibri"/>
                        </a:rPr>
                        <a:t>Num</a:t>
                      </a:r>
                      <a:r>
                        <a:rPr sz="1600" b="1" spc="-10" dirty="0">
                          <a:solidFill>
                            <a:srgbClr val="FFFFFF"/>
                          </a:solidFill>
                          <a:latin typeface="Calibri"/>
                          <a:cs typeface="Calibri"/>
                        </a:rPr>
                        <a:t>b</a:t>
                      </a:r>
                      <a:r>
                        <a:rPr sz="1600" b="1" spc="-5" dirty="0">
                          <a:solidFill>
                            <a:srgbClr val="FFFFFF"/>
                          </a:solidFill>
                          <a:latin typeface="Calibri"/>
                          <a:cs typeface="Calibri"/>
                        </a:rPr>
                        <a:t>er</a:t>
                      </a:r>
                      <a:endParaRPr sz="1600">
                        <a:latin typeface="Calibri"/>
                        <a:cs typeface="Calibri"/>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600">
                        <a:latin typeface="Times New Roman"/>
                        <a:cs typeface="Times New Roman"/>
                      </a:endParaRPr>
                    </a:p>
                    <a:p>
                      <a:pPr marL="59690">
                        <a:lnSpc>
                          <a:spcPct val="100000"/>
                        </a:lnSpc>
                        <a:spcBef>
                          <a:spcPts val="935"/>
                        </a:spcBef>
                      </a:pPr>
                      <a:r>
                        <a:rPr sz="1600" b="1" spc="-15" dirty="0">
                          <a:solidFill>
                            <a:srgbClr val="FFFFFF"/>
                          </a:solidFill>
                          <a:latin typeface="Calibri"/>
                          <a:cs typeface="Calibri"/>
                        </a:rPr>
                        <a:t>Effective Date </a:t>
                      </a:r>
                      <a:r>
                        <a:rPr sz="1600" b="1" dirty="0">
                          <a:solidFill>
                            <a:srgbClr val="FFFFFF"/>
                          </a:solidFill>
                          <a:latin typeface="Calibri"/>
                          <a:cs typeface="Calibri"/>
                        </a:rPr>
                        <a:t>of </a:t>
                      </a:r>
                      <a:r>
                        <a:rPr sz="1600" b="1" spc="-10" dirty="0">
                          <a:solidFill>
                            <a:srgbClr val="FFFFFF"/>
                          </a:solidFill>
                          <a:latin typeface="Calibri"/>
                          <a:cs typeface="Calibri"/>
                        </a:rPr>
                        <a:t>release</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600">
                        <a:latin typeface="Times New Roman"/>
                        <a:cs typeface="Times New Roman"/>
                      </a:endParaRPr>
                    </a:p>
                    <a:p>
                      <a:pPr marL="324485">
                        <a:lnSpc>
                          <a:spcPct val="100000"/>
                        </a:lnSpc>
                        <a:spcBef>
                          <a:spcPts val="935"/>
                        </a:spcBef>
                      </a:pPr>
                      <a:r>
                        <a:rPr sz="1600" b="1" spc="-5" dirty="0">
                          <a:solidFill>
                            <a:srgbClr val="FFFFFF"/>
                          </a:solidFill>
                          <a:latin typeface="Calibri"/>
                          <a:cs typeface="Calibri"/>
                        </a:rPr>
                        <a:t>Summary of </a:t>
                      </a:r>
                      <a:r>
                        <a:rPr sz="1600" b="1" spc="-10" dirty="0">
                          <a:solidFill>
                            <a:srgbClr val="FFFFFF"/>
                          </a:solidFill>
                          <a:latin typeface="Calibri"/>
                          <a:cs typeface="Calibri"/>
                        </a:rPr>
                        <a:t>Included</a:t>
                      </a:r>
                      <a:r>
                        <a:rPr sz="1600" b="1" spc="60" dirty="0">
                          <a:solidFill>
                            <a:srgbClr val="FFFFFF"/>
                          </a:solidFill>
                          <a:latin typeface="Calibri"/>
                          <a:cs typeface="Calibri"/>
                        </a:rPr>
                        <a:t> </a:t>
                      </a:r>
                      <a:r>
                        <a:rPr sz="1600" b="1" spc="-10" dirty="0">
                          <a:solidFill>
                            <a:srgbClr val="FFFFFF"/>
                          </a:solidFill>
                          <a:latin typeface="Calibri"/>
                          <a:cs typeface="Calibri"/>
                        </a:rPr>
                        <a:t>Changes</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600">
                        <a:latin typeface="Times New Roman"/>
                        <a:cs typeface="Times New Roman"/>
                      </a:endParaRPr>
                    </a:p>
                    <a:p>
                      <a:pPr marL="1905" algn="ctr">
                        <a:lnSpc>
                          <a:spcPct val="100000"/>
                        </a:lnSpc>
                        <a:spcBef>
                          <a:spcPts val="935"/>
                        </a:spcBef>
                      </a:pPr>
                      <a:r>
                        <a:rPr sz="1600" b="1" spc="-5" dirty="0">
                          <a:solidFill>
                            <a:srgbClr val="FFFFFF"/>
                          </a:solidFill>
                          <a:latin typeface="Calibri"/>
                          <a:cs typeface="Calibri"/>
                        </a:rPr>
                        <a:t>Author</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606806">
                <a:tc>
                  <a:txBody>
                    <a:bodyPr/>
                    <a:lstStyle/>
                    <a:p>
                      <a:pPr marL="56515" algn="ctr">
                        <a:lnSpc>
                          <a:spcPct val="100000"/>
                        </a:lnSpc>
                        <a:spcBef>
                          <a:spcPts val="1345"/>
                        </a:spcBef>
                      </a:pPr>
                      <a:r>
                        <a:rPr sz="1600" dirty="0">
                          <a:latin typeface="Calibri"/>
                          <a:cs typeface="Calibri"/>
                        </a:rPr>
                        <a:t>1</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44780">
                        <a:lnSpc>
                          <a:spcPct val="100000"/>
                        </a:lnSpc>
                        <a:spcBef>
                          <a:spcPts val="1345"/>
                        </a:spcBef>
                      </a:pPr>
                      <a:r>
                        <a:rPr sz="1600" dirty="0">
                          <a:latin typeface="Calibri"/>
                          <a:cs typeface="Calibri"/>
                        </a:rPr>
                        <a:t>4</a:t>
                      </a:r>
                      <a:r>
                        <a:rPr sz="1575" baseline="26455" dirty="0">
                          <a:latin typeface="Calibri"/>
                          <a:cs typeface="Calibri"/>
                        </a:rPr>
                        <a:t>th </a:t>
                      </a:r>
                      <a:r>
                        <a:rPr sz="1600" spc="-10" dirty="0">
                          <a:latin typeface="Calibri"/>
                          <a:cs typeface="Calibri"/>
                        </a:rPr>
                        <a:t>March</a:t>
                      </a:r>
                      <a:r>
                        <a:rPr sz="1600" spc="-114" dirty="0">
                          <a:latin typeface="Calibri"/>
                          <a:cs typeface="Calibri"/>
                        </a:rPr>
                        <a:t> </a:t>
                      </a:r>
                      <a:r>
                        <a:rPr sz="1600" spc="-10" dirty="0">
                          <a:latin typeface="Calibri"/>
                          <a:cs typeface="Calibri"/>
                        </a:rPr>
                        <a:t>2016</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41605">
                        <a:lnSpc>
                          <a:spcPct val="100000"/>
                        </a:lnSpc>
                        <a:spcBef>
                          <a:spcPts val="1345"/>
                        </a:spcBef>
                      </a:pPr>
                      <a:r>
                        <a:rPr sz="1600" spc="-15" dirty="0">
                          <a:latin typeface="Calibri"/>
                          <a:cs typeface="Calibri"/>
                        </a:rPr>
                        <a:t>First</a:t>
                      </a:r>
                      <a:r>
                        <a:rPr sz="1600" spc="-5" dirty="0">
                          <a:latin typeface="Calibri"/>
                          <a:cs typeface="Calibri"/>
                        </a:rPr>
                        <a:t> </a:t>
                      </a:r>
                      <a:r>
                        <a:rPr sz="1600" spc="-10" dirty="0">
                          <a:latin typeface="Calibri"/>
                          <a:cs typeface="Calibri"/>
                        </a:rPr>
                        <a:t>Edition</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07314">
                        <a:lnSpc>
                          <a:spcPct val="100000"/>
                        </a:lnSpc>
                        <a:spcBef>
                          <a:spcPts val="1345"/>
                        </a:spcBef>
                      </a:pPr>
                      <a:r>
                        <a:rPr sz="1600" spc="-15" dirty="0">
                          <a:latin typeface="Calibri"/>
                          <a:cs typeface="Calibri"/>
                        </a:rPr>
                        <a:t>Satya</a:t>
                      </a:r>
                      <a:r>
                        <a:rPr sz="1600" spc="-10" dirty="0">
                          <a:latin typeface="Calibri"/>
                          <a:cs typeface="Calibri"/>
                        </a:rPr>
                        <a:t> CVS</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606932">
                <a:tc>
                  <a:txBody>
                    <a:bodyPr/>
                    <a:lstStyle/>
                    <a:p>
                      <a:pPr marL="102235" algn="ctr">
                        <a:lnSpc>
                          <a:spcPct val="100000"/>
                        </a:lnSpc>
                        <a:spcBef>
                          <a:spcPts val="1345"/>
                        </a:spcBef>
                      </a:pPr>
                      <a:r>
                        <a:rPr sz="1600" dirty="0">
                          <a:latin typeface="Calibri"/>
                          <a:cs typeface="Calibri"/>
                        </a:rPr>
                        <a:t>2</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4780">
                        <a:lnSpc>
                          <a:spcPct val="100000"/>
                        </a:lnSpc>
                        <a:spcBef>
                          <a:spcPts val="1345"/>
                        </a:spcBef>
                      </a:pPr>
                      <a:r>
                        <a:rPr sz="1600" dirty="0">
                          <a:latin typeface="Calibri"/>
                          <a:cs typeface="Calibri"/>
                        </a:rPr>
                        <a:t>7</a:t>
                      </a:r>
                      <a:r>
                        <a:rPr sz="1575" baseline="26455" dirty="0">
                          <a:latin typeface="Calibri"/>
                          <a:cs typeface="Calibri"/>
                        </a:rPr>
                        <a:t>th </a:t>
                      </a:r>
                      <a:r>
                        <a:rPr sz="1600" spc="-5" dirty="0">
                          <a:latin typeface="Calibri"/>
                          <a:cs typeface="Calibri"/>
                        </a:rPr>
                        <a:t>April</a:t>
                      </a:r>
                      <a:r>
                        <a:rPr sz="1600" spc="-125" dirty="0">
                          <a:latin typeface="Calibri"/>
                          <a:cs typeface="Calibri"/>
                        </a:rPr>
                        <a:t> </a:t>
                      </a:r>
                      <a:r>
                        <a:rPr sz="1600" spc="-10" dirty="0">
                          <a:latin typeface="Calibri"/>
                          <a:cs typeface="Calibri"/>
                        </a:rPr>
                        <a:t>2017</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1605">
                        <a:lnSpc>
                          <a:spcPct val="100000"/>
                        </a:lnSpc>
                        <a:spcBef>
                          <a:spcPts val="1395"/>
                        </a:spcBef>
                      </a:pPr>
                      <a:r>
                        <a:rPr sz="1600" spc="-10" dirty="0">
                          <a:latin typeface="Cambria"/>
                          <a:cs typeface="Cambria"/>
                        </a:rPr>
                        <a:t>Changed </a:t>
                      </a:r>
                      <a:r>
                        <a:rPr sz="1600" spc="-15" dirty="0">
                          <a:latin typeface="Cambria"/>
                          <a:cs typeface="Cambria"/>
                        </a:rPr>
                        <a:t>for </a:t>
                      </a:r>
                      <a:r>
                        <a:rPr sz="1600" spc="-5" dirty="0">
                          <a:latin typeface="Cambria"/>
                          <a:cs typeface="Cambria"/>
                        </a:rPr>
                        <a:t>Module</a:t>
                      </a:r>
                      <a:r>
                        <a:rPr sz="1600" spc="25" dirty="0">
                          <a:latin typeface="Cambria"/>
                          <a:cs typeface="Cambria"/>
                        </a:rPr>
                        <a:t> </a:t>
                      </a:r>
                      <a:r>
                        <a:rPr sz="1600" spc="-5" dirty="0">
                          <a:latin typeface="Cambria"/>
                          <a:cs typeface="Cambria"/>
                        </a:rPr>
                        <a:t>2</a:t>
                      </a:r>
                      <a:endParaRPr sz="1600">
                        <a:latin typeface="Cambria"/>
                        <a:cs typeface="Cambria"/>
                      </a:endParaRPr>
                    </a:p>
                  </a:txBody>
                  <a:tcPr marL="0" marR="0" marT="1771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07314">
                        <a:lnSpc>
                          <a:spcPct val="100000"/>
                        </a:lnSpc>
                        <a:spcBef>
                          <a:spcPts val="1345"/>
                        </a:spcBef>
                      </a:pPr>
                      <a:r>
                        <a:rPr sz="1600" spc="-10" dirty="0">
                          <a:latin typeface="Calibri"/>
                          <a:cs typeface="Calibri"/>
                        </a:rPr>
                        <a:t>Shrinivas </a:t>
                      </a:r>
                      <a:r>
                        <a:rPr sz="1600" spc="-5" dirty="0">
                          <a:latin typeface="Calibri"/>
                          <a:cs typeface="Calibri"/>
                        </a:rPr>
                        <a:t>K</a:t>
                      </a:r>
                      <a:r>
                        <a:rPr sz="1600" spc="5" dirty="0">
                          <a:latin typeface="Calibri"/>
                          <a:cs typeface="Calibri"/>
                        </a:rPr>
                        <a:t> </a:t>
                      </a:r>
                      <a:r>
                        <a:rPr sz="1600" spc="-5" dirty="0">
                          <a:latin typeface="Calibri"/>
                          <a:cs typeface="Calibri"/>
                        </a:rPr>
                        <a:t>R</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606806">
                <a:tc>
                  <a:txBody>
                    <a:bodyPr/>
                    <a:lstStyle/>
                    <a:p>
                      <a:pPr marL="102235" algn="ctr">
                        <a:lnSpc>
                          <a:spcPct val="100000"/>
                        </a:lnSpc>
                        <a:spcBef>
                          <a:spcPts val="1345"/>
                        </a:spcBef>
                      </a:pPr>
                      <a:r>
                        <a:rPr sz="1600" dirty="0">
                          <a:latin typeface="Calibri"/>
                          <a:cs typeface="Calibri"/>
                        </a:rPr>
                        <a:t>3</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4780">
                        <a:lnSpc>
                          <a:spcPct val="100000"/>
                        </a:lnSpc>
                        <a:spcBef>
                          <a:spcPts val="1345"/>
                        </a:spcBef>
                      </a:pPr>
                      <a:r>
                        <a:rPr sz="1600" dirty="0">
                          <a:latin typeface="Calibri"/>
                          <a:cs typeface="Calibri"/>
                        </a:rPr>
                        <a:t>14</a:t>
                      </a:r>
                      <a:r>
                        <a:rPr sz="1575" baseline="26455" dirty="0">
                          <a:latin typeface="Calibri"/>
                          <a:cs typeface="Calibri"/>
                        </a:rPr>
                        <a:t>th </a:t>
                      </a:r>
                      <a:r>
                        <a:rPr sz="1600" spc="-10" dirty="0">
                          <a:latin typeface="Calibri"/>
                          <a:cs typeface="Calibri"/>
                        </a:rPr>
                        <a:t>May</a:t>
                      </a:r>
                      <a:r>
                        <a:rPr sz="1600" spc="-120" dirty="0">
                          <a:latin typeface="Calibri"/>
                          <a:cs typeface="Calibri"/>
                        </a:rPr>
                        <a:t> </a:t>
                      </a:r>
                      <a:r>
                        <a:rPr sz="1600" spc="-10" dirty="0">
                          <a:latin typeface="Calibri"/>
                          <a:cs typeface="Calibri"/>
                        </a:rPr>
                        <a:t>2017</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87960">
                        <a:lnSpc>
                          <a:spcPct val="100000"/>
                        </a:lnSpc>
                        <a:spcBef>
                          <a:spcPts val="1345"/>
                        </a:spcBef>
                      </a:pPr>
                      <a:r>
                        <a:rPr sz="1600" spc="-10" dirty="0">
                          <a:latin typeface="Calibri"/>
                          <a:cs typeface="Calibri"/>
                        </a:rPr>
                        <a:t>Changed </a:t>
                      </a:r>
                      <a:r>
                        <a:rPr sz="1600" spc="-15" dirty="0">
                          <a:latin typeface="Calibri"/>
                          <a:cs typeface="Calibri"/>
                        </a:rPr>
                        <a:t>for </a:t>
                      </a:r>
                      <a:r>
                        <a:rPr sz="1600" spc="-5" dirty="0">
                          <a:latin typeface="Calibri"/>
                          <a:cs typeface="Calibri"/>
                        </a:rPr>
                        <a:t>Module</a:t>
                      </a:r>
                      <a:r>
                        <a:rPr sz="1600" spc="10" dirty="0">
                          <a:latin typeface="Calibri"/>
                          <a:cs typeface="Calibri"/>
                        </a:rPr>
                        <a:t> </a:t>
                      </a:r>
                      <a:r>
                        <a:rPr sz="1600" spc="-5" dirty="0">
                          <a:latin typeface="Calibri"/>
                          <a:cs typeface="Calibri"/>
                        </a:rPr>
                        <a:t>3</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07314">
                        <a:lnSpc>
                          <a:spcPct val="100000"/>
                        </a:lnSpc>
                        <a:spcBef>
                          <a:spcPts val="1345"/>
                        </a:spcBef>
                      </a:pPr>
                      <a:r>
                        <a:rPr sz="1600" spc="-10" dirty="0">
                          <a:latin typeface="Calibri"/>
                          <a:cs typeface="Calibri"/>
                        </a:rPr>
                        <a:t>Shrinivas </a:t>
                      </a:r>
                      <a:r>
                        <a:rPr sz="1600" spc="-5" dirty="0">
                          <a:latin typeface="Calibri"/>
                          <a:cs typeface="Calibri"/>
                        </a:rPr>
                        <a:t>K</a:t>
                      </a:r>
                      <a:r>
                        <a:rPr sz="1600" spc="10" dirty="0">
                          <a:latin typeface="Calibri"/>
                          <a:cs typeface="Calibri"/>
                        </a:rPr>
                        <a:t> </a:t>
                      </a:r>
                      <a:r>
                        <a:rPr sz="1600" spc="-5" dirty="0">
                          <a:latin typeface="Calibri"/>
                          <a:cs typeface="Calibri"/>
                        </a:rPr>
                        <a:t>R</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606932">
                <a:tc>
                  <a:txBody>
                    <a:bodyPr/>
                    <a:lstStyle/>
                    <a:p>
                      <a:pPr marL="57150" algn="ctr">
                        <a:lnSpc>
                          <a:spcPct val="100000"/>
                        </a:lnSpc>
                        <a:spcBef>
                          <a:spcPts val="1395"/>
                        </a:spcBef>
                      </a:pPr>
                      <a:r>
                        <a:rPr sz="1600" dirty="0">
                          <a:latin typeface="Cambria"/>
                          <a:cs typeface="Cambria"/>
                        </a:rPr>
                        <a:t>4</a:t>
                      </a:r>
                      <a:endParaRPr sz="1600">
                        <a:latin typeface="Cambria"/>
                        <a:cs typeface="Cambria"/>
                      </a:endParaRPr>
                    </a:p>
                  </a:txBody>
                  <a:tcPr marL="0" marR="0" marT="1771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4780">
                        <a:lnSpc>
                          <a:spcPct val="100000"/>
                        </a:lnSpc>
                        <a:spcBef>
                          <a:spcPts val="1395"/>
                        </a:spcBef>
                      </a:pPr>
                      <a:r>
                        <a:rPr sz="1600" dirty="0">
                          <a:latin typeface="Cambria"/>
                          <a:cs typeface="Cambria"/>
                        </a:rPr>
                        <a:t>03</a:t>
                      </a:r>
                      <a:r>
                        <a:rPr sz="1575" baseline="26455" dirty="0">
                          <a:latin typeface="Cambria"/>
                          <a:cs typeface="Cambria"/>
                        </a:rPr>
                        <a:t>rd </a:t>
                      </a:r>
                      <a:r>
                        <a:rPr sz="1600" spc="-20" dirty="0">
                          <a:latin typeface="Cambria"/>
                          <a:cs typeface="Cambria"/>
                        </a:rPr>
                        <a:t>May</a:t>
                      </a:r>
                      <a:r>
                        <a:rPr sz="1600" spc="-125" dirty="0">
                          <a:latin typeface="Cambria"/>
                          <a:cs typeface="Cambria"/>
                        </a:rPr>
                        <a:t> </a:t>
                      </a:r>
                      <a:r>
                        <a:rPr sz="1600" spc="-5" dirty="0">
                          <a:latin typeface="Cambria"/>
                          <a:cs typeface="Cambria"/>
                        </a:rPr>
                        <a:t>2018</a:t>
                      </a:r>
                      <a:endParaRPr sz="1600">
                        <a:latin typeface="Cambria"/>
                        <a:cs typeface="Cambria"/>
                      </a:endParaRPr>
                    </a:p>
                  </a:txBody>
                  <a:tcPr marL="0" marR="0" marT="1771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41605">
                        <a:lnSpc>
                          <a:spcPct val="100000"/>
                        </a:lnSpc>
                        <a:spcBef>
                          <a:spcPts val="1395"/>
                        </a:spcBef>
                      </a:pPr>
                      <a:r>
                        <a:rPr sz="1600" spc="-10" dirty="0">
                          <a:latin typeface="Cambria"/>
                          <a:cs typeface="Cambria"/>
                        </a:rPr>
                        <a:t>Changed </a:t>
                      </a:r>
                      <a:r>
                        <a:rPr sz="1600" spc="-15" dirty="0">
                          <a:latin typeface="Cambria"/>
                          <a:cs typeface="Cambria"/>
                        </a:rPr>
                        <a:t>for</a:t>
                      </a:r>
                      <a:r>
                        <a:rPr sz="1600" spc="10" dirty="0">
                          <a:latin typeface="Cambria"/>
                          <a:cs typeface="Cambria"/>
                        </a:rPr>
                        <a:t> </a:t>
                      </a:r>
                      <a:r>
                        <a:rPr sz="1600" spc="-20" dirty="0">
                          <a:latin typeface="Cambria"/>
                          <a:cs typeface="Cambria"/>
                        </a:rPr>
                        <a:t>RQF</a:t>
                      </a:r>
                      <a:endParaRPr sz="1600">
                        <a:latin typeface="Cambria"/>
                        <a:cs typeface="Cambria"/>
                      </a:endParaRPr>
                    </a:p>
                  </a:txBody>
                  <a:tcPr marL="0" marR="0" marT="1771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07314">
                        <a:lnSpc>
                          <a:spcPct val="100000"/>
                        </a:lnSpc>
                        <a:spcBef>
                          <a:spcPts val="1395"/>
                        </a:spcBef>
                      </a:pPr>
                      <a:r>
                        <a:rPr sz="1600" spc="-15" dirty="0">
                          <a:latin typeface="Cambria"/>
                          <a:cs typeface="Cambria"/>
                        </a:rPr>
                        <a:t>Shrinivas </a:t>
                      </a:r>
                      <a:r>
                        <a:rPr sz="1600" spc="-5" dirty="0">
                          <a:latin typeface="Cambria"/>
                          <a:cs typeface="Cambria"/>
                        </a:rPr>
                        <a:t>K</a:t>
                      </a:r>
                      <a:r>
                        <a:rPr sz="1600" spc="55" dirty="0">
                          <a:latin typeface="Cambria"/>
                          <a:cs typeface="Cambria"/>
                        </a:rPr>
                        <a:t> </a:t>
                      </a:r>
                      <a:r>
                        <a:rPr sz="1600" spc="-5" dirty="0">
                          <a:latin typeface="Cambria"/>
                          <a:cs typeface="Cambria"/>
                        </a:rPr>
                        <a:t>R</a:t>
                      </a:r>
                      <a:endParaRPr sz="1600">
                        <a:latin typeface="Cambria"/>
                        <a:cs typeface="Cambria"/>
                      </a:endParaRPr>
                    </a:p>
                  </a:txBody>
                  <a:tcPr marL="0" marR="0" marT="1771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606806">
                <a:tc>
                  <a:txBody>
                    <a:bodyPr/>
                    <a:lstStyle/>
                    <a:p>
                      <a:pPr marL="56515" algn="ctr">
                        <a:lnSpc>
                          <a:spcPct val="100000"/>
                        </a:lnSpc>
                        <a:spcBef>
                          <a:spcPts val="1400"/>
                        </a:spcBef>
                      </a:pPr>
                      <a:r>
                        <a:rPr sz="1600" dirty="0">
                          <a:latin typeface="Cambria"/>
                          <a:cs typeface="Cambria"/>
                        </a:rPr>
                        <a:t>5</a:t>
                      </a:r>
                      <a:endParaRPr sz="1600">
                        <a:latin typeface="Cambria"/>
                        <a:cs typeface="Cambria"/>
                      </a:endParaRPr>
                    </a:p>
                  </a:txBody>
                  <a:tcPr marL="0" marR="0" marT="177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4780">
                        <a:lnSpc>
                          <a:spcPct val="100000"/>
                        </a:lnSpc>
                        <a:spcBef>
                          <a:spcPts val="1400"/>
                        </a:spcBef>
                      </a:pPr>
                      <a:r>
                        <a:rPr sz="1600" dirty="0">
                          <a:latin typeface="Cambria"/>
                          <a:cs typeface="Cambria"/>
                        </a:rPr>
                        <a:t>16</a:t>
                      </a:r>
                      <a:r>
                        <a:rPr sz="1575" baseline="26455" dirty="0">
                          <a:latin typeface="Cambria"/>
                          <a:cs typeface="Cambria"/>
                        </a:rPr>
                        <a:t>th </a:t>
                      </a:r>
                      <a:r>
                        <a:rPr sz="1600" spc="-10" dirty="0">
                          <a:latin typeface="Cambria"/>
                          <a:cs typeface="Cambria"/>
                        </a:rPr>
                        <a:t>Sep</a:t>
                      </a:r>
                      <a:r>
                        <a:rPr sz="1600" spc="-120" dirty="0">
                          <a:latin typeface="Cambria"/>
                          <a:cs typeface="Cambria"/>
                        </a:rPr>
                        <a:t> </a:t>
                      </a:r>
                      <a:r>
                        <a:rPr sz="1600" spc="-5" dirty="0">
                          <a:latin typeface="Cambria"/>
                          <a:cs typeface="Cambria"/>
                        </a:rPr>
                        <a:t>2018</a:t>
                      </a:r>
                      <a:endParaRPr sz="1600">
                        <a:latin typeface="Cambria"/>
                        <a:cs typeface="Cambria"/>
                      </a:endParaRPr>
                    </a:p>
                  </a:txBody>
                  <a:tcPr marL="0" marR="0" marT="177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41605">
                        <a:lnSpc>
                          <a:spcPct val="100000"/>
                        </a:lnSpc>
                        <a:spcBef>
                          <a:spcPts val="1400"/>
                        </a:spcBef>
                      </a:pPr>
                      <a:r>
                        <a:rPr sz="1600" spc="-5" dirty="0">
                          <a:latin typeface="Cambria"/>
                          <a:cs typeface="Cambria"/>
                        </a:rPr>
                        <a:t>Change </a:t>
                      </a:r>
                      <a:r>
                        <a:rPr sz="1600" spc="-15" dirty="0">
                          <a:latin typeface="Cambria"/>
                          <a:cs typeface="Cambria"/>
                        </a:rPr>
                        <a:t>for </a:t>
                      </a:r>
                      <a:r>
                        <a:rPr sz="1600" spc="-25" dirty="0">
                          <a:latin typeface="Cambria"/>
                          <a:cs typeface="Cambria"/>
                        </a:rPr>
                        <a:t>Java</a:t>
                      </a:r>
                      <a:r>
                        <a:rPr sz="1600" spc="45" dirty="0">
                          <a:latin typeface="Cambria"/>
                          <a:cs typeface="Cambria"/>
                        </a:rPr>
                        <a:t> </a:t>
                      </a:r>
                      <a:r>
                        <a:rPr sz="1600" spc="-20" dirty="0">
                          <a:latin typeface="Cambria"/>
                          <a:cs typeface="Cambria"/>
                        </a:rPr>
                        <a:t>Track</a:t>
                      </a:r>
                      <a:endParaRPr sz="1600">
                        <a:latin typeface="Cambria"/>
                        <a:cs typeface="Cambria"/>
                      </a:endParaRPr>
                    </a:p>
                  </a:txBody>
                  <a:tcPr marL="0" marR="0" marT="177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07314">
                        <a:lnSpc>
                          <a:spcPct val="100000"/>
                        </a:lnSpc>
                        <a:spcBef>
                          <a:spcPts val="1400"/>
                        </a:spcBef>
                      </a:pPr>
                      <a:r>
                        <a:rPr sz="1600" spc="-15" dirty="0">
                          <a:latin typeface="Cambria"/>
                          <a:cs typeface="Cambria"/>
                        </a:rPr>
                        <a:t>Shrinivas </a:t>
                      </a:r>
                      <a:r>
                        <a:rPr sz="1600" spc="-5" dirty="0">
                          <a:latin typeface="Cambria"/>
                          <a:cs typeface="Cambria"/>
                        </a:rPr>
                        <a:t>K</a:t>
                      </a:r>
                      <a:r>
                        <a:rPr sz="1600" spc="60" dirty="0">
                          <a:latin typeface="Cambria"/>
                          <a:cs typeface="Cambria"/>
                        </a:rPr>
                        <a:t> </a:t>
                      </a:r>
                      <a:r>
                        <a:rPr sz="1600" spc="-5" dirty="0">
                          <a:latin typeface="Cambria"/>
                          <a:cs typeface="Cambria"/>
                        </a:rPr>
                        <a:t>R</a:t>
                      </a:r>
                      <a:endParaRPr sz="1600">
                        <a:latin typeface="Cambria"/>
                        <a:cs typeface="Cambria"/>
                      </a:endParaRPr>
                    </a:p>
                  </a:txBody>
                  <a:tcPr marL="0" marR="0" marT="177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910455" cy="452120"/>
          </a:xfrm>
          <a:prstGeom prst="rect">
            <a:avLst/>
          </a:prstGeom>
        </p:spPr>
        <p:txBody>
          <a:bodyPr vert="horz" wrap="square" lIns="0" tIns="12065" rIns="0" bIns="0" rtlCol="0">
            <a:spAutoFit/>
          </a:bodyPr>
          <a:lstStyle/>
          <a:p>
            <a:pPr marL="12700">
              <a:lnSpc>
                <a:spcPct val="100000"/>
              </a:lnSpc>
              <a:spcBef>
                <a:spcPts val="95"/>
              </a:spcBef>
            </a:pPr>
            <a:r>
              <a:rPr spc="-5" dirty="0"/>
              <a:t>10. </a:t>
            </a:r>
            <a:r>
              <a:rPr dirty="0"/>
              <a:t>Current </a:t>
            </a:r>
            <a:r>
              <a:rPr spc="-5" dirty="0"/>
              <a:t>&amp; Desired</a:t>
            </a:r>
            <a:r>
              <a:rPr spc="5" dirty="0"/>
              <a:t> </a:t>
            </a:r>
            <a:r>
              <a:rPr spc="-5" dirty="0"/>
              <a:t>Usability</a:t>
            </a:r>
          </a:p>
        </p:txBody>
      </p:sp>
      <p:sp>
        <p:nvSpPr>
          <p:cNvPr id="4" name="TextBox 3">
            <a:extLst>
              <a:ext uri="{FF2B5EF4-FFF2-40B4-BE49-F238E27FC236}">
                <a16:creationId xmlns:a16="http://schemas.microsoft.com/office/drawing/2014/main" id="{C5DA842D-FCC0-04F8-C260-142D78CFCED8}"/>
              </a:ext>
            </a:extLst>
          </p:cNvPr>
          <p:cNvSpPr txBox="1"/>
          <p:nvPr/>
        </p:nvSpPr>
        <p:spPr>
          <a:xfrm>
            <a:off x="762000" y="1676400"/>
            <a:ext cx="7467600" cy="4559903"/>
          </a:xfrm>
          <a:prstGeom prst="rect">
            <a:avLst/>
          </a:prstGeom>
          <a:noFill/>
        </p:spPr>
        <p:txBody>
          <a:bodyPr wrap="square">
            <a:spAutoFit/>
          </a:bodyPr>
          <a:lstStyle/>
          <a:p>
            <a:pPr marL="786765" marR="311150">
              <a:lnSpc>
                <a:spcPct val="115000"/>
              </a:lnSpc>
              <a:spcBef>
                <a:spcPts val="370"/>
              </a:spcBef>
              <a:spcAft>
                <a:spcPts val="0"/>
              </a:spcAft>
            </a:pPr>
            <a:r>
              <a:rPr lang="en-US" sz="2400" b="1" dirty="0">
                <a:effectLst/>
                <a:latin typeface="Cambria" panose="02040503050406030204" pitchFamily="18" charset="0"/>
                <a:ea typeface="Cambria" panose="02040503050406030204" pitchFamily="18" charset="0"/>
                <a:cs typeface="Cambria" panose="02040503050406030204" pitchFamily="18" charset="0"/>
              </a:rPr>
              <a:t>Second Usability Test Using Customer </a:t>
            </a:r>
            <a:r>
              <a:rPr lang="en-US" sz="2400" b="0" dirty="0">
                <a:effectLst/>
                <a:latin typeface="Cambria" panose="02040503050406030204" pitchFamily="18" charset="0"/>
                <a:ea typeface="Cambria" panose="02040503050406030204" pitchFamily="18" charset="0"/>
                <a:cs typeface="Cambria" panose="02040503050406030204" pitchFamily="18" charset="0"/>
              </a:rPr>
              <a:t>Satisfaction</a:t>
            </a:r>
          </a:p>
          <a:p>
            <a:pPr marL="786765" marR="311150">
              <a:lnSpc>
                <a:spcPct val="115000"/>
              </a:lnSpc>
              <a:spcBef>
                <a:spcPts val="370"/>
              </a:spcBef>
              <a:spcAft>
                <a:spcPts val="0"/>
              </a:spcAft>
            </a:pPr>
            <a:r>
              <a:rPr lang="en-US" sz="2400" b="0" dirty="0">
                <a:effectLst/>
                <a:latin typeface="Cambria" panose="02040503050406030204" pitchFamily="18" charset="0"/>
                <a:ea typeface="Cambria" panose="02040503050406030204" pitchFamily="18" charset="0"/>
                <a:cs typeface="Cambria" panose="02040503050406030204" pitchFamily="18" charset="0"/>
              </a:rPr>
              <a:t>Sign in with a new account.</a:t>
            </a:r>
          </a:p>
          <a:p>
            <a:pPr marL="786765" marR="311150">
              <a:lnSpc>
                <a:spcPct val="115000"/>
              </a:lnSpc>
              <a:spcBef>
                <a:spcPts val="370"/>
              </a:spcBef>
              <a:spcAft>
                <a:spcPts val="0"/>
              </a:spcAft>
            </a:pPr>
            <a:r>
              <a:rPr lang="en-US" sz="2400" b="1" dirty="0">
                <a:effectLst/>
                <a:latin typeface="Cambria" panose="02040503050406030204" pitchFamily="18" charset="0"/>
                <a:ea typeface="Cambria" panose="02040503050406030204" pitchFamily="18" charset="0"/>
                <a:cs typeface="Cambria" panose="02040503050406030204" pitchFamily="18" charset="0"/>
              </a:rPr>
              <a:t>Result</a:t>
            </a:r>
          </a:p>
          <a:p>
            <a:pPr marL="786765" marR="311150">
              <a:lnSpc>
                <a:spcPct val="115000"/>
              </a:lnSpc>
              <a:spcBef>
                <a:spcPts val="370"/>
              </a:spcBef>
              <a:spcAft>
                <a:spcPts val="0"/>
              </a:spcAft>
            </a:pPr>
            <a:r>
              <a:rPr lang="en-US" sz="2400" b="0" dirty="0">
                <a:effectLst/>
                <a:latin typeface="Cambria" panose="02040503050406030204" pitchFamily="18" charset="0"/>
                <a:ea typeface="Cambria" panose="02040503050406030204" pitchFamily="18" charset="0"/>
                <a:cs typeface="Cambria" panose="02040503050406030204" pitchFamily="18" charset="0"/>
              </a:rPr>
              <a:t> They can do without any problems. All participants are familiar with the login form.</a:t>
            </a:r>
          </a:p>
          <a:p>
            <a:pPr marL="786765" marR="311150">
              <a:lnSpc>
                <a:spcPct val="115000"/>
              </a:lnSpc>
              <a:spcBef>
                <a:spcPts val="370"/>
              </a:spcBef>
              <a:spcAft>
                <a:spcPts val="0"/>
              </a:spcAft>
            </a:pPr>
            <a:r>
              <a:rPr lang="en-US" sz="2400" b="0" dirty="0">
                <a:effectLst/>
                <a:latin typeface="Cambria" panose="02040503050406030204" pitchFamily="18" charset="0"/>
                <a:ea typeface="Cambria" panose="02040503050406030204" pitchFamily="18" charset="0"/>
                <a:cs typeface="Cambria" panose="02040503050406030204" pitchFamily="18" charset="0"/>
              </a:rPr>
              <a:t>Task time is faster than registering because logging in only requires a small amount of data content compared to when they register</a:t>
            </a:r>
          </a:p>
          <a:p>
            <a:pPr marL="786765" marR="311150">
              <a:lnSpc>
                <a:spcPct val="115000"/>
              </a:lnSpc>
              <a:spcBef>
                <a:spcPts val="370"/>
              </a:spcBef>
              <a:spcAft>
                <a:spcPts val="0"/>
              </a:spcAft>
            </a:pPr>
            <a:endParaRPr lang="en-US" sz="2400" b="0"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054411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910455" cy="452120"/>
          </a:xfrm>
          <a:prstGeom prst="rect">
            <a:avLst/>
          </a:prstGeom>
        </p:spPr>
        <p:txBody>
          <a:bodyPr vert="horz" wrap="square" lIns="0" tIns="12065" rIns="0" bIns="0" rtlCol="0">
            <a:spAutoFit/>
          </a:bodyPr>
          <a:lstStyle/>
          <a:p>
            <a:pPr marL="12700">
              <a:lnSpc>
                <a:spcPct val="100000"/>
              </a:lnSpc>
              <a:spcBef>
                <a:spcPts val="95"/>
              </a:spcBef>
            </a:pPr>
            <a:r>
              <a:rPr spc="-5" dirty="0"/>
              <a:t>10. </a:t>
            </a:r>
            <a:r>
              <a:rPr dirty="0"/>
              <a:t>Current </a:t>
            </a:r>
            <a:r>
              <a:rPr spc="-5" dirty="0"/>
              <a:t>&amp; Desired</a:t>
            </a:r>
            <a:r>
              <a:rPr spc="5" dirty="0"/>
              <a:t> </a:t>
            </a:r>
            <a:r>
              <a:rPr spc="-5" dirty="0"/>
              <a:t>Usability</a:t>
            </a:r>
          </a:p>
        </p:txBody>
      </p:sp>
      <p:sp>
        <p:nvSpPr>
          <p:cNvPr id="4" name="TextBox 3">
            <a:extLst>
              <a:ext uri="{FF2B5EF4-FFF2-40B4-BE49-F238E27FC236}">
                <a16:creationId xmlns:a16="http://schemas.microsoft.com/office/drawing/2014/main" id="{C5DA842D-FCC0-04F8-C260-142D78CFCED8}"/>
              </a:ext>
            </a:extLst>
          </p:cNvPr>
          <p:cNvSpPr txBox="1"/>
          <p:nvPr/>
        </p:nvSpPr>
        <p:spPr>
          <a:xfrm>
            <a:off x="762000" y="1676400"/>
            <a:ext cx="7467600" cy="3710439"/>
          </a:xfrm>
          <a:prstGeom prst="rect">
            <a:avLst/>
          </a:prstGeom>
          <a:noFill/>
        </p:spPr>
        <p:txBody>
          <a:bodyPr wrap="square">
            <a:spAutoFit/>
          </a:bodyPr>
          <a:lstStyle/>
          <a:p>
            <a:pPr marL="786765" marR="311150">
              <a:lnSpc>
                <a:spcPct val="115000"/>
              </a:lnSpc>
              <a:spcBef>
                <a:spcPts val="370"/>
              </a:spcBef>
              <a:spcAft>
                <a:spcPts val="0"/>
              </a:spcAft>
            </a:pPr>
            <a:r>
              <a:rPr lang="en-US" sz="2400" b="1" dirty="0">
                <a:effectLst/>
                <a:latin typeface="Cambria" panose="02040503050406030204" pitchFamily="18" charset="0"/>
                <a:ea typeface="Cambria" panose="02040503050406030204" pitchFamily="18" charset="0"/>
                <a:cs typeface="Cambria" panose="02040503050406030204" pitchFamily="18" charset="0"/>
              </a:rPr>
              <a:t>Third Usability Test Task On Time</a:t>
            </a:r>
          </a:p>
          <a:p>
            <a:pPr marL="786765" marR="311150">
              <a:lnSpc>
                <a:spcPct val="115000"/>
              </a:lnSpc>
              <a:spcBef>
                <a:spcPts val="370"/>
              </a:spcBef>
              <a:spcAft>
                <a:spcPts val="0"/>
              </a:spcAft>
            </a:pPr>
            <a:r>
              <a:rPr lang="en-US" sz="2400" dirty="0">
                <a:effectLst/>
                <a:latin typeface="Cambria" panose="02040503050406030204" pitchFamily="18" charset="0"/>
                <a:ea typeface="Cambria" panose="02040503050406030204" pitchFamily="18" charset="0"/>
                <a:cs typeface="Cambria" panose="02040503050406030204" pitchFamily="18" charset="0"/>
              </a:rPr>
              <a:t>Forgot password account.</a:t>
            </a:r>
          </a:p>
          <a:p>
            <a:pPr marL="786765" marR="311150">
              <a:lnSpc>
                <a:spcPct val="115000"/>
              </a:lnSpc>
              <a:spcBef>
                <a:spcPts val="370"/>
              </a:spcBef>
              <a:spcAft>
                <a:spcPts val="0"/>
              </a:spcAft>
            </a:pPr>
            <a:r>
              <a:rPr lang="en-US" sz="2400" b="1" dirty="0">
                <a:effectLst/>
                <a:latin typeface="Cambria" panose="02040503050406030204" pitchFamily="18" charset="0"/>
                <a:ea typeface="Cambria" panose="02040503050406030204" pitchFamily="18" charset="0"/>
                <a:cs typeface="Cambria" panose="02040503050406030204" pitchFamily="18" charset="0"/>
              </a:rPr>
              <a:t>Result</a:t>
            </a:r>
          </a:p>
          <a:p>
            <a:pPr marL="786765" marR="311150">
              <a:lnSpc>
                <a:spcPct val="115000"/>
              </a:lnSpc>
              <a:spcBef>
                <a:spcPts val="370"/>
              </a:spcBef>
              <a:spcAft>
                <a:spcPts val="0"/>
              </a:spcAft>
            </a:pPr>
            <a:r>
              <a:rPr lang="en-US" sz="2400" dirty="0">
                <a:effectLst/>
                <a:latin typeface="Cambria" panose="02040503050406030204" pitchFamily="18" charset="0"/>
                <a:ea typeface="Cambria" panose="02040503050406030204" pitchFamily="18" charset="0"/>
                <a:cs typeface="Cambria" panose="02040503050406030204" pitchFamily="18" charset="0"/>
              </a:rPr>
              <a:t>On average, there is no problem. They can pass this Three Uses Test</a:t>
            </a:r>
          </a:p>
          <a:p>
            <a:pPr marL="786765" marR="311150">
              <a:lnSpc>
                <a:spcPct val="115000"/>
              </a:lnSpc>
              <a:spcBef>
                <a:spcPts val="370"/>
              </a:spcBef>
              <a:spcAft>
                <a:spcPts val="0"/>
              </a:spcAft>
            </a:pPr>
            <a:r>
              <a:rPr lang="en-US" sz="2400" dirty="0" err="1">
                <a:effectLst/>
                <a:latin typeface="Cambria" panose="02040503050406030204" pitchFamily="18" charset="0"/>
                <a:ea typeface="Cambria" panose="02040503050406030204" pitchFamily="18" charset="0"/>
                <a:cs typeface="Cambria" panose="02040503050406030204" pitchFamily="18" charset="0"/>
              </a:rPr>
              <a:t>jujun</a:t>
            </a:r>
            <a:r>
              <a:rPr lang="en-US" sz="2400" dirty="0">
                <a:effectLst/>
                <a:latin typeface="Cambria" panose="02040503050406030204" pitchFamily="18" charset="0"/>
                <a:ea typeface="Cambria" panose="02040503050406030204" pitchFamily="18" charset="0"/>
                <a:cs typeface="Cambria" panose="02040503050406030204" pitchFamily="18" charset="0"/>
              </a:rPr>
              <a:t> has always been at a long time in the Three Usability Test.</a:t>
            </a:r>
          </a:p>
          <a:p>
            <a:pPr marL="786765" marR="311150">
              <a:lnSpc>
                <a:spcPct val="115000"/>
              </a:lnSpc>
              <a:spcBef>
                <a:spcPts val="370"/>
              </a:spcBef>
              <a:spcAft>
                <a:spcPts val="0"/>
              </a:spcAft>
            </a:pPr>
            <a:endParaRPr lang="en-US" sz="2400" b="0"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3761136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340735" cy="452120"/>
          </a:xfrm>
          <a:prstGeom prst="rect">
            <a:avLst/>
          </a:prstGeom>
        </p:spPr>
        <p:txBody>
          <a:bodyPr vert="horz" wrap="square" lIns="0" tIns="12065" rIns="0" bIns="0" rtlCol="0">
            <a:spAutoFit/>
          </a:bodyPr>
          <a:lstStyle/>
          <a:p>
            <a:pPr marL="12700">
              <a:lnSpc>
                <a:spcPct val="100000"/>
              </a:lnSpc>
              <a:spcBef>
                <a:spcPts val="95"/>
              </a:spcBef>
            </a:pPr>
            <a:r>
              <a:rPr spc="-70" dirty="0"/>
              <a:t>11. </a:t>
            </a:r>
            <a:r>
              <a:rPr spc="-5" dirty="0"/>
              <a:t>Prototype</a:t>
            </a:r>
            <a:r>
              <a:rPr spc="35" dirty="0"/>
              <a:t> </a:t>
            </a:r>
            <a:r>
              <a:rPr spc="-5" dirty="0"/>
              <a:t>Screen</a:t>
            </a:r>
          </a:p>
        </p:txBody>
      </p:sp>
      <p:graphicFrame>
        <p:nvGraphicFramePr>
          <p:cNvPr id="3" name="Table 5">
            <a:extLst>
              <a:ext uri="{FF2B5EF4-FFF2-40B4-BE49-F238E27FC236}">
                <a16:creationId xmlns:a16="http://schemas.microsoft.com/office/drawing/2014/main" id="{5E36272B-A582-C062-85E4-58CDDA04EC04}"/>
              </a:ext>
            </a:extLst>
          </p:cNvPr>
          <p:cNvGraphicFramePr>
            <a:graphicFrameLocks noGrp="1"/>
          </p:cNvGraphicFramePr>
          <p:nvPr>
            <p:extLst>
              <p:ext uri="{D42A27DB-BD31-4B8C-83A1-F6EECF244321}">
                <p14:modId xmlns:p14="http://schemas.microsoft.com/office/powerpoint/2010/main" val="2407883095"/>
              </p:ext>
            </p:extLst>
          </p:nvPr>
        </p:nvGraphicFramePr>
        <p:xfrm>
          <a:off x="113792" y="1142999"/>
          <a:ext cx="8801608" cy="5486400"/>
        </p:xfrm>
        <a:graphic>
          <a:graphicData uri="http://schemas.openxmlformats.org/drawingml/2006/table">
            <a:tbl>
              <a:tblPr firstRow="1" bandRow="1">
                <a:tableStyleId>{5940675A-B579-460E-94D1-54222C63F5DA}</a:tableStyleId>
              </a:tblPr>
              <a:tblGrid>
                <a:gridCol w="1115062">
                  <a:extLst>
                    <a:ext uri="{9D8B030D-6E8A-4147-A177-3AD203B41FA5}">
                      <a16:colId xmlns:a16="http://schemas.microsoft.com/office/drawing/2014/main" val="2165685715"/>
                    </a:ext>
                  </a:extLst>
                </a:gridCol>
                <a:gridCol w="7686546">
                  <a:extLst>
                    <a:ext uri="{9D8B030D-6E8A-4147-A177-3AD203B41FA5}">
                      <a16:colId xmlns:a16="http://schemas.microsoft.com/office/drawing/2014/main" val="1592338965"/>
                    </a:ext>
                  </a:extLst>
                </a:gridCol>
              </a:tblGrid>
              <a:tr h="2090536">
                <a:tc>
                  <a:txBody>
                    <a:bodyPr/>
                    <a:lstStyle/>
                    <a:p>
                      <a:pPr algn="ctr"/>
                      <a:r>
                        <a:rPr lang="id-ID" b="1" dirty="0"/>
                        <a:t>Beta Version</a:t>
                      </a:r>
                      <a:endParaRPr lang="id-ID" dirty="0"/>
                    </a:p>
                  </a:txBody>
                  <a:tcPr/>
                </a:tc>
                <a:tc>
                  <a:txBody>
                    <a:bodyPr/>
                    <a:lstStyle/>
                    <a:p>
                      <a:endParaRPr lang="id-ID" dirty="0"/>
                    </a:p>
                  </a:txBody>
                  <a:tcPr/>
                </a:tc>
                <a:extLst>
                  <a:ext uri="{0D108BD9-81ED-4DB2-BD59-A6C34878D82A}">
                    <a16:rowId xmlns:a16="http://schemas.microsoft.com/office/drawing/2014/main" val="650246131"/>
                  </a:ext>
                </a:extLst>
              </a:tr>
              <a:tr h="2755748">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id-ID" b="1" dirty="0"/>
                        <a:t>Final Version</a:t>
                      </a:r>
                    </a:p>
                    <a:p>
                      <a:endParaRPr lang="id-ID" dirty="0"/>
                    </a:p>
                  </a:txBody>
                  <a:tcPr/>
                </a:tc>
                <a:tc>
                  <a:txBody>
                    <a:bodyPr/>
                    <a:lstStyle/>
                    <a:p>
                      <a:endParaRPr lang="id-ID" dirty="0"/>
                    </a:p>
                  </a:txBody>
                  <a:tcPr/>
                </a:tc>
                <a:extLst>
                  <a:ext uri="{0D108BD9-81ED-4DB2-BD59-A6C34878D82A}">
                    <a16:rowId xmlns:a16="http://schemas.microsoft.com/office/drawing/2014/main" val="3636862622"/>
                  </a:ext>
                </a:extLst>
              </a:tr>
              <a:tr h="64011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id-ID" b="1" dirty="0"/>
                        <a:t>Changes</a:t>
                      </a:r>
                    </a:p>
                    <a:p>
                      <a:pPr algn="ctr"/>
                      <a:endParaRPr lang="id-ID"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d-ID" dirty="0"/>
                        <a:t>Adding </a:t>
                      </a:r>
                      <a:r>
                        <a:rPr lang="en-US" dirty="0"/>
                        <a:t>Logo and footer</a:t>
                      </a:r>
                      <a:endParaRPr lang="id-ID" dirty="0"/>
                    </a:p>
                  </a:txBody>
                  <a:tcPr/>
                </a:tc>
                <a:extLst>
                  <a:ext uri="{0D108BD9-81ED-4DB2-BD59-A6C34878D82A}">
                    <a16:rowId xmlns:a16="http://schemas.microsoft.com/office/drawing/2014/main" val="3955356660"/>
                  </a:ext>
                </a:extLst>
              </a:tr>
            </a:tbl>
          </a:graphicData>
        </a:graphic>
      </p:graphicFrame>
      <p:pic>
        <p:nvPicPr>
          <p:cNvPr id="5" name="Picture 4">
            <a:extLst>
              <a:ext uri="{FF2B5EF4-FFF2-40B4-BE49-F238E27FC236}">
                <a16:creationId xmlns:a16="http://schemas.microsoft.com/office/drawing/2014/main" id="{72DBF955-490F-1BFD-1158-7BC440BC94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7196" y="1168399"/>
            <a:ext cx="4114800" cy="1963103"/>
          </a:xfrm>
          <a:prstGeom prst="rect">
            <a:avLst/>
          </a:prstGeom>
        </p:spPr>
      </p:pic>
      <p:pic>
        <p:nvPicPr>
          <p:cNvPr id="7" name="Picture 6">
            <a:extLst>
              <a:ext uri="{FF2B5EF4-FFF2-40B4-BE49-F238E27FC236}">
                <a16:creationId xmlns:a16="http://schemas.microsoft.com/office/drawing/2014/main" id="{2B8B6F24-9C6D-E6F3-976B-B17241079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0" y="3393376"/>
            <a:ext cx="5029200" cy="25224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340735" cy="452120"/>
          </a:xfrm>
          <a:prstGeom prst="rect">
            <a:avLst/>
          </a:prstGeom>
        </p:spPr>
        <p:txBody>
          <a:bodyPr vert="horz" wrap="square" lIns="0" tIns="12065" rIns="0" bIns="0" rtlCol="0">
            <a:spAutoFit/>
          </a:bodyPr>
          <a:lstStyle/>
          <a:p>
            <a:pPr marL="12700">
              <a:lnSpc>
                <a:spcPct val="100000"/>
              </a:lnSpc>
              <a:spcBef>
                <a:spcPts val="95"/>
              </a:spcBef>
            </a:pPr>
            <a:r>
              <a:rPr spc="-70" dirty="0"/>
              <a:t>11. </a:t>
            </a:r>
            <a:r>
              <a:rPr spc="-5" dirty="0"/>
              <a:t>Prototype</a:t>
            </a:r>
            <a:r>
              <a:rPr spc="35" dirty="0"/>
              <a:t> </a:t>
            </a:r>
            <a:r>
              <a:rPr spc="-5" dirty="0"/>
              <a:t>Screen</a:t>
            </a:r>
          </a:p>
        </p:txBody>
      </p:sp>
      <p:graphicFrame>
        <p:nvGraphicFramePr>
          <p:cNvPr id="3" name="Table 5">
            <a:extLst>
              <a:ext uri="{FF2B5EF4-FFF2-40B4-BE49-F238E27FC236}">
                <a16:creationId xmlns:a16="http://schemas.microsoft.com/office/drawing/2014/main" id="{5E36272B-A582-C062-85E4-58CDDA04EC04}"/>
              </a:ext>
            </a:extLst>
          </p:cNvPr>
          <p:cNvGraphicFramePr>
            <a:graphicFrameLocks noGrp="1"/>
          </p:cNvGraphicFramePr>
          <p:nvPr>
            <p:extLst>
              <p:ext uri="{D42A27DB-BD31-4B8C-83A1-F6EECF244321}">
                <p14:modId xmlns:p14="http://schemas.microsoft.com/office/powerpoint/2010/main" val="354755289"/>
              </p:ext>
            </p:extLst>
          </p:nvPr>
        </p:nvGraphicFramePr>
        <p:xfrm>
          <a:off x="113792" y="1142999"/>
          <a:ext cx="8801608" cy="5486400"/>
        </p:xfrm>
        <a:graphic>
          <a:graphicData uri="http://schemas.openxmlformats.org/drawingml/2006/table">
            <a:tbl>
              <a:tblPr firstRow="1" bandRow="1">
                <a:tableStyleId>{5940675A-B579-460E-94D1-54222C63F5DA}</a:tableStyleId>
              </a:tblPr>
              <a:tblGrid>
                <a:gridCol w="1115062">
                  <a:extLst>
                    <a:ext uri="{9D8B030D-6E8A-4147-A177-3AD203B41FA5}">
                      <a16:colId xmlns:a16="http://schemas.microsoft.com/office/drawing/2014/main" val="2165685715"/>
                    </a:ext>
                  </a:extLst>
                </a:gridCol>
                <a:gridCol w="7686546">
                  <a:extLst>
                    <a:ext uri="{9D8B030D-6E8A-4147-A177-3AD203B41FA5}">
                      <a16:colId xmlns:a16="http://schemas.microsoft.com/office/drawing/2014/main" val="1592338965"/>
                    </a:ext>
                  </a:extLst>
                </a:gridCol>
              </a:tblGrid>
              <a:tr h="2090536">
                <a:tc>
                  <a:txBody>
                    <a:bodyPr/>
                    <a:lstStyle/>
                    <a:p>
                      <a:pPr algn="ctr"/>
                      <a:r>
                        <a:rPr lang="id-ID" b="1" dirty="0"/>
                        <a:t>Beta Version</a:t>
                      </a:r>
                      <a:endParaRPr lang="id-ID" dirty="0"/>
                    </a:p>
                  </a:txBody>
                  <a:tcPr/>
                </a:tc>
                <a:tc>
                  <a:txBody>
                    <a:bodyPr/>
                    <a:lstStyle/>
                    <a:p>
                      <a:endParaRPr lang="id-ID" dirty="0"/>
                    </a:p>
                  </a:txBody>
                  <a:tcPr/>
                </a:tc>
                <a:extLst>
                  <a:ext uri="{0D108BD9-81ED-4DB2-BD59-A6C34878D82A}">
                    <a16:rowId xmlns:a16="http://schemas.microsoft.com/office/drawing/2014/main" val="650246131"/>
                  </a:ext>
                </a:extLst>
              </a:tr>
              <a:tr h="2755748">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id-ID" b="1" dirty="0"/>
                        <a:t>Final Version</a:t>
                      </a:r>
                    </a:p>
                    <a:p>
                      <a:endParaRPr lang="id-ID" dirty="0"/>
                    </a:p>
                  </a:txBody>
                  <a:tcPr/>
                </a:tc>
                <a:tc>
                  <a:txBody>
                    <a:bodyPr/>
                    <a:lstStyle/>
                    <a:p>
                      <a:endParaRPr lang="id-ID" dirty="0"/>
                    </a:p>
                  </a:txBody>
                  <a:tcPr/>
                </a:tc>
                <a:extLst>
                  <a:ext uri="{0D108BD9-81ED-4DB2-BD59-A6C34878D82A}">
                    <a16:rowId xmlns:a16="http://schemas.microsoft.com/office/drawing/2014/main" val="3636862622"/>
                  </a:ext>
                </a:extLst>
              </a:tr>
              <a:tr h="64011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id-ID" b="1" dirty="0"/>
                        <a:t>Changes</a:t>
                      </a:r>
                    </a:p>
                    <a:p>
                      <a:pPr algn="ctr"/>
                      <a:endParaRPr lang="id-ID"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d-ID" dirty="0"/>
                        <a:t>Adding to your feed</a:t>
                      </a:r>
                    </a:p>
                  </a:txBody>
                  <a:tcPr/>
                </a:tc>
                <a:extLst>
                  <a:ext uri="{0D108BD9-81ED-4DB2-BD59-A6C34878D82A}">
                    <a16:rowId xmlns:a16="http://schemas.microsoft.com/office/drawing/2014/main" val="3955356660"/>
                  </a:ext>
                </a:extLst>
              </a:tr>
            </a:tbl>
          </a:graphicData>
        </a:graphic>
      </p:graphicFrame>
      <p:pic>
        <p:nvPicPr>
          <p:cNvPr id="6" name="Picture 5">
            <a:extLst>
              <a:ext uri="{FF2B5EF4-FFF2-40B4-BE49-F238E27FC236}">
                <a16:creationId xmlns:a16="http://schemas.microsoft.com/office/drawing/2014/main" id="{4587C537-5D84-2F44-FF5C-97CF3ABA2A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1189300"/>
            <a:ext cx="3826870" cy="2011100"/>
          </a:xfrm>
          <a:prstGeom prst="rect">
            <a:avLst/>
          </a:prstGeom>
        </p:spPr>
      </p:pic>
      <p:pic>
        <p:nvPicPr>
          <p:cNvPr id="9" name="Picture 8">
            <a:extLst>
              <a:ext uri="{FF2B5EF4-FFF2-40B4-BE49-F238E27FC236}">
                <a16:creationId xmlns:a16="http://schemas.microsoft.com/office/drawing/2014/main" id="{8DCA0E54-FA28-0861-1DE1-64D883FB0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9996" y="3293151"/>
            <a:ext cx="5029200" cy="2632473"/>
          </a:xfrm>
          <a:prstGeom prst="rect">
            <a:avLst/>
          </a:prstGeom>
        </p:spPr>
      </p:pic>
    </p:spTree>
    <p:extLst>
      <p:ext uri="{BB962C8B-B14F-4D97-AF65-F5344CB8AC3E}">
        <p14:creationId xmlns:p14="http://schemas.microsoft.com/office/powerpoint/2010/main" val="3502511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340735" cy="452120"/>
          </a:xfrm>
          <a:prstGeom prst="rect">
            <a:avLst/>
          </a:prstGeom>
        </p:spPr>
        <p:txBody>
          <a:bodyPr vert="horz" wrap="square" lIns="0" tIns="12065" rIns="0" bIns="0" rtlCol="0">
            <a:spAutoFit/>
          </a:bodyPr>
          <a:lstStyle/>
          <a:p>
            <a:pPr marL="12700">
              <a:lnSpc>
                <a:spcPct val="100000"/>
              </a:lnSpc>
              <a:spcBef>
                <a:spcPts val="95"/>
              </a:spcBef>
            </a:pPr>
            <a:r>
              <a:rPr spc="-70" dirty="0"/>
              <a:t>11. </a:t>
            </a:r>
            <a:r>
              <a:rPr spc="-5" dirty="0"/>
              <a:t>Prototype</a:t>
            </a:r>
            <a:r>
              <a:rPr spc="35" dirty="0"/>
              <a:t> </a:t>
            </a:r>
            <a:r>
              <a:rPr spc="-5" dirty="0"/>
              <a:t>Screen</a:t>
            </a:r>
          </a:p>
        </p:txBody>
      </p:sp>
      <p:graphicFrame>
        <p:nvGraphicFramePr>
          <p:cNvPr id="3" name="Table 5">
            <a:extLst>
              <a:ext uri="{FF2B5EF4-FFF2-40B4-BE49-F238E27FC236}">
                <a16:creationId xmlns:a16="http://schemas.microsoft.com/office/drawing/2014/main" id="{5E36272B-A582-C062-85E4-58CDDA04EC04}"/>
              </a:ext>
            </a:extLst>
          </p:cNvPr>
          <p:cNvGraphicFramePr>
            <a:graphicFrameLocks noGrp="1"/>
          </p:cNvGraphicFramePr>
          <p:nvPr>
            <p:extLst>
              <p:ext uri="{D42A27DB-BD31-4B8C-83A1-F6EECF244321}">
                <p14:modId xmlns:p14="http://schemas.microsoft.com/office/powerpoint/2010/main" val="873054166"/>
              </p:ext>
            </p:extLst>
          </p:nvPr>
        </p:nvGraphicFramePr>
        <p:xfrm>
          <a:off x="113792" y="1142999"/>
          <a:ext cx="8801608" cy="5486400"/>
        </p:xfrm>
        <a:graphic>
          <a:graphicData uri="http://schemas.openxmlformats.org/drawingml/2006/table">
            <a:tbl>
              <a:tblPr firstRow="1" bandRow="1">
                <a:tableStyleId>{5940675A-B579-460E-94D1-54222C63F5DA}</a:tableStyleId>
              </a:tblPr>
              <a:tblGrid>
                <a:gridCol w="1115062">
                  <a:extLst>
                    <a:ext uri="{9D8B030D-6E8A-4147-A177-3AD203B41FA5}">
                      <a16:colId xmlns:a16="http://schemas.microsoft.com/office/drawing/2014/main" val="2165685715"/>
                    </a:ext>
                  </a:extLst>
                </a:gridCol>
                <a:gridCol w="7686546">
                  <a:extLst>
                    <a:ext uri="{9D8B030D-6E8A-4147-A177-3AD203B41FA5}">
                      <a16:colId xmlns:a16="http://schemas.microsoft.com/office/drawing/2014/main" val="1592338965"/>
                    </a:ext>
                  </a:extLst>
                </a:gridCol>
              </a:tblGrid>
              <a:tr h="2090536">
                <a:tc>
                  <a:txBody>
                    <a:bodyPr/>
                    <a:lstStyle/>
                    <a:p>
                      <a:pPr algn="ctr"/>
                      <a:r>
                        <a:rPr lang="id-ID" b="1" dirty="0"/>
                        <a:t>Beta Version</a:t>
                      </a:r>
                      <a:endParaRPr lang="id-ID" dirty="0"/>
                    </a:p>
                  </a:txBody>
                  <a:tcPr/>
                </a:tc>
                <a:tc>
                  <a:txBody>
                    <a:bodyPr/>
                    <a:lstStyle/>
                    <a:p>
                      <a:endParaRPr lang="id-ID" dirty="0"/>
                    </a:p>
                  </a:txBody>
                  <a:tcPr/>
                </a:tc>
                <a:extLst>
                  <a:ext uri="{0D108BD9-81ED-4DB2-BD59-A6C34878D82A}">
                    <a16:rowId xmlns:a16="http://schemas.microsoft.com/office/drawing/2014/main" val="650246131"/>
                  </a:ext>
                </a:extLst>
              </a:tr>
              <a:tr h="2755748">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id-ID" b="1" dirty="0"/>
                        <a:t>Final Version</a:t>
                      </a:r>
                    </a:p>
                    <a:p>
                      <a:endParaRPr lang="id-ID" dirty="0"/>
                    </a:p>
                  </a:txBody>
                  <a:tcPr/>
                </a:tc>
                <a:tc>
                  <a:txBody>
                    <a:bodyPr/>
                    <a:lstStyle/>
                    <a:p>
                      <a:endParaRPr lang="id-ID" dirty="0"/>
                    </a:p>
                  </a:txBody>
                  <a:tcPr/>
                </a:tc>
                <a:extLst>
                  <a:ext uri="{0D108BD9-81ED-4DB2-BD59-A6C34878D82A}">
                    <a16:rowId xmlns:a16="http://schemas.microsoft.com/office/drawing/2014/main" val="3636862622"/>
                  </a:ext>
                </a:extLst>
              </a:tr>
              <a:tr h="64011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id-ID" b="1" dirty="0"/>
                        <a:t>Changes</a:t>
                      </a:r>
                    </a:p>
                    <a:p>
                      <a:pPr algn="ctr"/>
                      <a:endParaRPr lang="id-ID"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Change </a:t>
                      </a:r>
                      <a:r>
                        <a:rPr lang="en-US" dirty="0" err="1"/>
                        <a:t>posision</a:t>
                      </a:r>
                      <a:r>
                        <a:rPr lang="en-US" dirty="0"/>
                        <a:t> Copyright</a:t>
                      </a:r>
                    </a:p>
                    <a:p>
                      <a:pPr marL="0" marR="0" lvl="0" indent="0" defTabSz="914400" eaLnBrk="1" fontAlgn="auto" latinLnBrk="0" hangingPunct="1">
                        <a:lnSpc>
                          <a:spcPct val="100000"/>
                        </a:lnSpc>
                        <a:spcBef>
                          <a:spcPts val="0"/>
                        </a:spcBef>
                        <a:spcAft>
                          <a:spcPts val="0"/>
                        </a:spcAft>
                        <a:buClrTx/>
                        <a:buSzTx/>
                        <a:buFontTx/>
                        <a:buNone/>
                        <a:tabLst/>
                        <a:defRPr/>
                      </a:pPr>
                      <a:r>
                        <a:rPr lang="en-US" dirty="0"/>
                        <a:t>Adding Recommended Job seeker guidance</a:t>
                      </a:r>
                      <a:endParaRPr lang="id-ID" dirty="0"/>
                    </a:p>
                  </a:txBody>
                  <a:tcPr/>
                </a:tc>
                <a:extLst>
                  <a:ext uri="{0D108BD9-81ED-4DB2-BD59-A6C34878D82A}">
                    <a16:rowId xmlns:a16="http://schemas.microsoft.com/office/drawing/2014/main" val="3955356660"/>
                  </a:ext>
                </a:extLst>
              </a:tr>
            </a:tbl>
          </a:graphicData>
        </a:graphic>
      </p:graphicFrame>
      <p:pic>
        <p:nvPicPr>
          <p:cNvPr id="6" name="Picture 5">
            <a:extLst>
              <a:ext uri="{FF2B5EF4-FFF2-40B4-BE49-F238E27FC236}">
                <a16:creationId xmlns:a16="http://schemas.microsoft.com/office/drawing/2014/main" id="{A3053835-6D45-E2A2-9FF4-53F07FA32F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276600"/>
            <a:ext cx="5486400" cy="2651760"/>
          </a:xfrm>
          <a:prstGeom prst="rect">
            <a:avLst/>
          </a:prstGeom>
        </p:spPr>
      </p:pic>
      <p:pic>
        <p:nvPicPr>
          <p:cNvPr id="9" name="Picture 8">
            <a:extLst>
              <a:ext uri="{FF2B5EF4-FFF2-40B4-BE49-F238E27FC236}">
                <a16:creationId xmlns:a16="http://schemas.microsoft.com/office/drawing/2014/main" id="{6CB71313-7188-A2A8-EBEE-81CE7A54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4796" y="1142881"/>
            <a:ext cx="4248404" cy="2051182"/>
          </a:xfrm>
          <a:prstGeom prst="rect">
            <a:avLst/>
          </a:prstGeom>
        </p:spPr>
      </p:pic>
    </p:spTree>
    <p:extLst>
      <p:ext uri="{BB962C8B-B14F-4D97-AF65-F5344CB8AC3E}">
        <p14:creationId xmlns:p14="http://schemas.microsoft.com/office/powerpoint/2010/main" val="56023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340735" cy="452120"/>
          </a:xfrm>
          <a:prstGeom prst="rect">
            <a:avLst/>
          </a:prstGeom>
        </p:spPr>
        <p:txBody>
          <a:bodyPr vert="horz" wrap="square" lIns="0" tIns="12065" rIns="0" bIns="0" rtlCol="0">
            <a:spAutoFit/>
          </a:bodyPr>
          <a:lstStyle/>
          <a:p>
            <a:pPr marL="12700">
              <a:lnSpc>
                <a:spcPct val="100000"/>
              </a:lnSpc>
              <a:spcBef>
                <a:spcPts val="95"/>
              </a:spcBef>
            </a:pPr>
            <a:r>
              <a:rPr spc="-70" dirty="0"/>
              <a:t>11. </a:t>
            </a:r>
            <a:r>
              <a:rPr spc="-5" dirty="0"/>
              <a:t>Prototype</a:t>
            </a:r>
            <a:r>
              <a:rPr spc="35" dirty="0"/>
              <a:t> </a:t>
            </a:r>
            <a:r>
              <a:rPr spc="-5" dirty="0"/>
              <a:t>Screen</a:t>
            </a:r>
          </a:p>
        </p:txBody>
      </p:sp>
      <p:graphicFrame>
        <p:nvGraphicFramePr>
          <p:cNvPr id="3" name="Table 5">
            <a:extLst>
              <a:ext uri="{FF2B5EF4-FFF2-40B4-BE49-F238E27FC236}">
                <a16:creationId xmlns:a16="http://schemas.microsoft.com/office/drawing/2014/main" id="{5E36272B-A582-C062-85E4-58CDDA04EC04}"/>
              </a:ext>
            </a:extLst>
          </p:cNvPr>
          <p:cNvGraphicFramePr>
            <a:graphicFrameLocks noGrp="1"/>
          </p:cNvGraphicFramePr>
          <p:nvPr>
            <p:extLst>
              <p:ext uri="{D42A27DB-BD31-4B8C-83A1-F6EECF244321}">
                <p14:modId xmlns:p14="http://schemas.microsoft.com/office/powerpoint/2010/main" val="2744623429"/>
              </p:ext>
            </p:extLst>
          </p:nvPr>
        </p:nvGraphicFramePr>
        <p:xfrm>
          <a:off x="113792" y="1142999"/>
          <a:ext cx="8801608" cy="5681865"/>
        </p:xfrm>
        <a:graphic>
          <a:graphicData uri="http://schemas.openxmlformats.org/drawingml/2006/table">
            <a:tbl>
              <a:tblPr firstRow="1" bandRow="1">
                <a:tableStyleId>{5940675A-B579-460E-94D1-54222C63F5DA}</a:tableStyleId>
              </a:tblPr>
              <a:tblGrid>
                <a:gridCol w="1115062">
                  <a:extLst>
                    <a:ext uri="{9D8B030D-6E8A-4147-A177-3AD203B41FA5}">
                      <a16:colId xmlns:a16="http://schemas.microsoft.com/office/drawing/2014/main" val="2165685715"/>
                    </a:ext>
                  </a:extLst>
                </a:gridCol>
                <a:gridCol w="7686546">
                  <a:extLst>
                    <a:ext uri="{9D8B030D-6E8A-4147-A177-3AD203B41FA5}">
                      <a16:colId xmlns:a16="http://schemas.microsoft.com/office/drawing/2014/main" val="1592338965"/>
                    </a:ext>
                  </a:extLst>
                </a:gridCol>
              </a:tblGrid>
              <a:tr h="2286001">
                <a:tc>
                  <a:txBody>
                    <a:bodyPr/>
                    <a:lstStyle/>
                    <a:p>
                      <a:pPr algn="ctr"/>
                      <a:r>
                        <a:rPr lang="id-ID" b="1" dirty="0"/>
                        <a:t>Beta Version</a:t>
                      </a:r>
                      <a:endParaRPr lang="id-ID" dirty="0"/>
                    </a:p>
                  </a:txBody>
                  <a:tcPr/>
                </a:tc>
                <a:tc>
                  <a:txBody>
                    <a:bodyPr/>
                    <a:lstStyle/>
                    <a:p>
                      <a:endParaRPr lang="id-ID" dirty="0"/>
                    </a:p>
                  </a:txBody>
                  <a:tcPr/>
                </a:tc>
                <a:extLst>
                  <a:ext uri="{0D108BD9-81ED-4DB2-BD59-A6C34878D82A}">
                    <a16:rowId xmlns:a16="http://schemas.microsoft.com/office/drawing/2014/main" val="650246131"/>
                  </a:ext>
                </a:extLst>
              </a:tr>
              <a:tr h="2755748">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id-ID" b="1" dirty="0"/>
                        <a:t>Final Version</a:t>
                      </a:r>
                    </a:p>
                    <a:p>
                      <a:endParaRPr lang="id-ID" dirty="0"/>
                    </a:p>
                  </a:txBody>
                  <a:tcPr/>
                </a:tc>
                <a:tc>
                  <a:txBody>
                    <a:bodyPr/>
                    <a:lstStyle/>
                    <a:p>
                      <a:endParaRPr lang="id-ID" dirty="0"/>
                    </a:p>
                  </a:txBody>
                  <a:tcPr/>
                </a:tc>
                <a:extLst>
                  <a:ext uri="{0D108BD9-81ED-4DB2-BD59-A6C34878D82A}">
                    <a16:rowId xmlns:a16="http://schemas.microsoft.com/office/drawing/2014/main" val="3636862622"/>
                  </a:ext>
                </a:extLst>
              </a:tr>
              <a:tr h="64011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id-ID" b="1" dirty="0"/>
                        <a:t>Changes</a:t>
                      </a:r>
                    </a:p>
                    <a:p>
                      <a:pPr algn="ctr"/>
                      <a:endParaRPr lang="id-ID"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Adding filter (people, jobs, group)</a:t>
                      </a:r>
                      <a:endParaRPr lang="id-ID" dirty="0"/>
                    </a:p>
                  </a:txBody>
                  <a:tcPr/>
                </a:tc>
                <a:extLst>
                  <a:ext uri="{0D108BD9-81ED-4DB2-BD59-A6C34878D82A}">
                    <a16:rowId xmlns:a16="http://schemas.microsoft.com/office/drawing/2014/main" val="3955356660"/>
                  </a:ext>
                </a:extLst>
              </a:tr>
            </a:tbl>
          </a:graphicData>
        </a:graphic>
      </p:graphicFrame>
      <p:pic>
        <p:nvPicPr>
          <p:cNvPr id="5" name="Picture 4">
            <a:extLst>
              <a:ext uri="{FF2B5EF4-FFF2-40B4-BE49-F238E27FC236}">
                <a16:creationId xmlns:a16="http://schemas.microsoft.com/office/drawing/2014/main" id="{8C490375-4019-FF86-EF6C-75EDDF0F29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7587" y="1206260"/>
            <a:ext cx="4428826" cy="2209800"/>
          </a:xfrm>
          <a:prstGeom prst="rect">
            <a:avLst/>
          </a:prstGeom>
        </p:spPr>
      </p:pic>
      <p:pic>
        <p:nvPicPr>
          <p:cNvPr id="8" name="Picture 7">
            <a:extLst>
              <a:ext uri="{FF2B5EF4-FFF2-40B4-BE49-F238E27FC236}">
                <a16:creationId xmlns:a16="http://schemas.microsoft.com/office/drawing/2014/main" id="{216A8741-232B-E054-749B-1F53C61FD8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3475009"/>
            <a:ext cx="5372100" cy="2680454"/>
          </a:xfrm>
          <a:prstGeom prst="rect">
            <a:avLst/>
          </a:prstGeom>
        </p:spPr>
      </p:pic>
    </p:spTree>
    <p:extLst>
      <p:ext uri="{BB962C8B-B14F-4D97-AF65-F5344CB8AC3E}">
        <p14:creationId xmlns:p14="http://schemas.microsoft.com/office/powerpoint/2010/main" val="1398397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802379" cy="452120"/>
          </a:xfrm>
          <a:prstGeom prst="rect">
            <a:avLst/>
          </a:prstGeom>
        </p:spPr>
        <p:txBody>
          <a:bodyPr vert="horz" wrap="square" lIns="0" tIns="12065" rIns="0" bIns="0" rtlCol="0">
            <a:spAutoFit/>
          </a:bodyPr>
          <a:lstStyle/>
          <a:p>
            <a:pPr marL="12700">
              <a:lnSpc>
                <a:spcPct val="100000"/>
              </a:lnSpc>
              <a:spcBef>
                <a:spcPts val="95"/>
              </a:spcBef>
            </a:pPr>
            <a:r>
              <a:rPr spc="-5" dirty="0"/>
              <a:t>12. Prototype</a:t>
            </a:r>
            <a:r>
              <a:rPr spc="-15" dirty="0"/>
              <a:t> </a:t>
            </a:r>
            <a:r>
              <a:rPr spc="-5" dirty="0"/>
              <a:t>Feedback</a:t>
            </a:r>
          </a:p>
        </p:txBody>
      </p:sp>
      <p:graphicFrame>
        <p:nvGraphicFramePr>
          <p:cNvPr id="3" name="Table 3">
            <a:extLst>
              <a:ext uri="{FF2B5EF4-FFF2-40B4-BE49-F238E27FC236}">
                <a16:creationId xmlns:a16="http://schemas.microsoft.com/office/drawing/2014/main" id="{ED9B3FE7-0BCC-3CC2-599C-811CE44053D9}"/>
              </a:ext>
            </a:extLst>
          </p:cNvPr>
          <p:cNvGraphicFramePr>
            <a:graphicFrameLocks noGrp="1"/>
          </p:cNvGraphicFramePr>
          <p:nvPr>
            <p:extLst>
              <p:ext uri="{D42A27DB-BD31-4B8C-83A1-F6EECF244321}">
                <p14:modId xmlns:p14="http://schemas.microsoft.com/office/powerpoint/2010/main" val="2850910708"/>
              </p:ext>
            </p:extLst>
          </p:nvPr>
        </p:nvGraphicFramePr>
        <p:xfrm>
          <a:off x="134574" y="1182738"/>
          <a:ext cx="8704626" cy="5350418"/>
        </p:xfrm>
        <a:graphic>
          <a:graphicData uri="http://schemas.openxmlformats.org/drawingml/2006/table">
            <a:tbl>
              <a:tblPr firstRow="1" bandRow="1">
                <a:tableStyleId>{5C22544A-7EE6-4342-B048-85BDC9FD1C3A}</a:tableStyleId>
              </a:tblPr>
              <a:tblGrid>
                <a:gridCol w="848597">
                  <a:extLst>
                    <a:ext uri="{9D8B030D-6E8A-4147-A177-3AD203B41FA5}">
                      <a16:colId xmlns:a16="http://schemas.microsoft.com/office/drawing/2014/main" val="2188309916"/>
                    </a:ext>
                  </a:extLst>
                </a:gridCol>
                <a:gridCol w="4125475">
                  <a:extLst>
                    <a:ext uri="{9D8B030D-6E8A-4147-A177-3AD203B41FA5}">
                      <a16:colId xmlns:a16="http://schemas.microsoft.com/office/drawing/2014/main" val="2942587749"/>
                    </a:ext>
                  </a:extLst>
                </a:gridCol>
                <a:gridCol w="3730554">
                  <a:extLst>
                    <a:ext uri="{9D8B030D-6E8A-4147-A177-3AD203B41FA5}">
                      <a16:colId xmlns:a16="http://schemas.microsoft.com/office/drawing/2014/main" val="1567782905"/>
                    </a:ext>
                  </a:extLst>
                </a:gridCol>
              </a:tblGrid>
              <a:tr h="617809">
                <a:tc>
                  <a:txBody>
                    <a:bodyPr/>
                    <a:lstStyle/>
                    <a:p>
                      <a:r>
                        <a:rPr lang="id-ID" sz="2800" dirty="0"/>
                        <a:t>No.</a:t>
                      </a:r>
                    </a:p>
                  </a:txBody>
                  <a:tcPr/>
                </a:tc>
                <a:tc>
                  <a:txBody>
                    <a:bodyPr/>
                    <a:lstStyle/>
                    <a:p>
                      <a:r>
                        <a:rPr lang="id-ID" sz="2800" dirty="0"/>
                        <a:t>Before</a:t>
                      </a:r>
                    </a:p>
                  </a:txBody>
                  <a:tcPr/>
                </a:tc>
                <a:tc>
                  <a:txBody>
                    <a:bodyPr/>
                    <a:lstStyle/>
                    <a:p>
                      <a:r>
                        <a:rPr lang="id-ID" sz="2800" dirty="0"/>
                        <a:t>After</a:t>
                      </a:r>
                    </a:p>
                  </a:txBody>
                  <a:tcPr/>
                </a:tc>
                <a:extLst>
                  <a:ext uri="{0D108BD9-81ED-4DB2-BD59-A6C34878D82A}">
                    <a16:rowId xmlns:a16="http://schemas.microsoft.com/office/drawing/2014/main" val="2139546957"/>
                  </a:ext>
                </a:extLst>
              </a:tr>
              <a:tr h="653747">
                <a:tc>
                  <a:txBody>
                    <a:bodyPr/>
                    <a:lstStyle/>
                    <a:p>
                      <a:r>
                        <a:rPr lang="id-ID" sz="2000" dirty="0"/>
                        <a:t>1.</a:t>
                      </a:r>
                    </a:p>
                  </a:txBody>
                  <a:tcPr/>
                </a:tc>
                <a:tc>
                  <a:txBody>
                    <a:bodyPr/>
                    <a:lstStyle/>
                    <a:p>
                      <a:r>
                        <a:rPr lang="id-ID" sz="2000" dirty="0"/>
                        <a:t>Picture</a:t>
                      </a:r>
                      <a:r>
                        <a:rPr lang="en-US" sz="2000" dirty="0"/>
                        <a:t> logo</a:t>
                      </a:r>
                      <a:r>
                        <a:rPr lang="id-ID" sz="2000" dirty="0"/>
                        <a:t>, button, footer and less layout in the Homepage</a:t>
                      </a:r>
                    </a:p>
                  </a:txBody>
                  <a:tcPr/>
                </a:tc>
                <a:tc>
                  <a:txBody>
                    <a:bodyPr/>
                    <a:lstStyle/>
                    <a:p>
                      <a:r>
                        <a:rPr lang="id-ID" sz="2000" dirty="0"/>
                        <a:t>Have more picture, layout and some button also footer</a:t>
                      </a:r>
                    </a:p>
                  </a:txBody>
                  <a:tcPr/>
                </a:tc>
                <a:extLst>
                  <a:ext uri="{0D108BD9-81ED-4DB2-BD59-A6C34878D82A}">
                    <a16:rowId xmlns:a16="http://schemas.microsoft.com/office/drawing/2014/main" val="3905758600"/>
                  </a:ext>
                </a:extLst>
              </a:tr>
              <a:tr h="651520">
                <a:tc>
                  <a:txBody>
                    <a:bodyPr/>
                    <a:lstStyle/>
                    <a:p>
                      <a:r>
                        <a:rPr lang="id-ID" sz="2000" dirty="0"/>
                        <a:t>2.</a:t>
                      </a:r>
                    </a:p>
                  </a:txBody>
                  <a:tcPr/>
                </a:tc>
                <a:tc>
                  <a:txBody>
                    <a:bodyPr/>
                    <a:lstStyle/>
                    <a:p>
                      <a:r>
                        <a:rPr lang="id-ID" sz="2000" dirty="0"/>
                        <a:t>Less some layout picture and copy right in Sign Page</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d-ID" sz="2000" dirty="0"/>
                        <a:t>Adding some layout picture and copy right in Sign Page</a:t>
                      </a:r>
                    </a:p>
                  </a:txBody>
                  <a:tcPr/>
                </a:tc>
                <a:extLst>
                  <a:ext uri="{0D108BD9-81ED-4DB2-BD59-A6C34878D82A}">
                    <a16:rowId xmlns:a16="http://schemas.microsoft.com/office/drawing/2014/main" val="409170534"/>
                  </a:ext>
                </a:extLst>
              </a:tr>
              <a:tr h="653747">
                <a:tc>
                  <a:txBody>
                    <a:bodyPr/>
                    <a:lstStyle/>
                    <a:p>
                      <a:r>
                        <a:rPr lang="id-ID" sz="2000" dirty="0"/>
                        <a:t>3.</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d-ID" sz="2000" dirty="0"/>
                        <a:t>Not have </a:t>
                      </a:r>
                      <a:r>
                        <a:rPr lang="en-US" sz="2000" dirty="0"/>
                        <a:t>Recommended Job seeker guidance</a:t>
                      </a:r>
                      <a:endParaRPr lang="id-ID" sz="2000" dirty="0"/>
                    </a:p>
                    <a:p>
                      <a:pPr marL="0" marR="0" lvl="0" indent="0" defTabSz="914400" eaLnBrk="1" fontAlgn="auto" latinLnBrk="0" hangingPunct="1">
                        <a:lnSpc>
                          <a:spcPct val="100000"/>
                        </a:lnSpc>
                        <a:spcBef>
                          <a:spcPts val="0"/>
                        </a:spcBef>
                        <a:spcAft>
                          <a:spcPts val="0"/>
                        </a:spcAft>
                        <a:buClrTx/>
                        <a:buSzTx/>
                        <a:buFontTx/>
                        <a:buNone/>
                        <a:tabLst/>
                        <a:defRPr/>
                      </a:pPr>
                      <a:endParaRPr lang="id-ID" sz="20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d-ID" sz="2000" dirty="0"/>
                        <a:t>Adding </a:t>
                      </a:r>
                      <a:r>
                        <a:rPr lang="en-US" sz="2000" dirty="0"/>
                        <a:t>Recommended Job seeker guidance</a:t>
                      </a:r>
                      <a:endParaRPr lang="id-ID" sz="2000" dirty="0"/>
                    </a:p>
                    <a:p>
                      <a:pPr marL="0" marR="0" lvl="0" indent="0" defTabSz="914400" eaLnBrk="1" fontAlgn="auto" latinLnBrk="0" hangingPunct="1">
                        <a:lnSpc>
                          <a:spcPct val="100000"/>
                        </a:lnSpc>
                        <a:spcBef>
                          <a:spcPts val="0"/>
                        </a:spcBef>
                        <a:spcAft>
                          <a:spcPts val="0"/>
                        </a:spcAft>
                        <a:buClrTx/>
                        <a:buSzTx/>
                        <a:buFontTx/>
                        <a:buNone/>
                        <a:tabLst/>
                        <a:defRPr/>
                      </a:pPr>
                      <a:endParaRPr lang="id-ID" sz="2000" dirty="0"/>
                    </a:p>
                  </a:txBody>
                  <a:tcPr/>
                </a:tc>
                <a:extLst>
                  <a:ext uri="{0D108BD9-81ED-4DB2-BD59-A6C34878D82A}">
                    <a16:rowId xmlns:a16="http://schemas.microsoft.com/office/drawing/2014/main" val="2443122750"/>
                  </a:ext>
                </a:extLst>
              </a:tr>
              <a:tr h="617809">
                <a:tc>
                  <a:txBody>
                    <a:bodyPr/>
                    <a:lstStyle/>
                    <a:p>
                      <a:r>
                        <a:rPr lang="id-ID" sz="2000" dirty="0"/>
                        <a:t>4.</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d-ID" sz="2000" dirty="0"/>
                        <a:t>Not Have suggestions to follows</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d-ID" sz="2000" dirty="0"/>
                        <a:t>Adding suggestions to follows</a:t>
                      </a:r>
                    </a:p>
                  </a:txBody>
                  <a:tcPr/>
                </a:tc>
                <a:extLst>
                  <a:ext uri="{0D108BD9-81ED-4DB2-BD59-A6C34878D82A}">
                    <a16:rowId xmlns:a16="http://schemas.microsoft.com/office/drawing/2014/main" val="4119126984"/>
                  </a:ext>
                </a:extLst>
              </a:tr>
              <a:tr h="617809">
                <a:tc>
                  <a:txBody>
                    <a:bodyPr/>
                    <a:lstStyle/>
                    <a:p>
                      <a:r>
                        <a:rPr lang="id-ID" sz="2000" dirty="0"/>
                        <a:t>5.</a:t>
                      </a:r>
                    </a:p>
                  </a:txBody>
                  <a:tcPr/>
                </a:tc>
                <a:tc>
                  <a:txBody>
                    <a:bodyPr/>
                    <a:lstStyle/>
                    <a:p>
                      <a:r>
                        <a:rPr lang="id-ID" sz="2000" dirty="0"/>
                        <a:t>No </a:t>
                      </a:r>
                      <a:r>
                        <a:rPr lang="en-US" sz="2000" dirty="0"/>
                        <a:t>job and group</a:t>
                      </a:r>
                      <a:r>
                        <a:rPr lang="id-ID" sz="2000" dirty="0"/>
                        <a:t> search result</a:t>
                      </a:r>
                    </a:p>
                  </a:txBody>
                  <a:tcPr/>
                </a:tc>
                <a:tc>
                  <a:txBody>
                    <a:bodyPr/>
                    <a:lstStyle/>
                    <a:p>
                      <a:r>
                        <a:rPr lang="id-ID" sz="2000" dirty="0"/>
                        <a:t>Adding </a:t>
                      </a:r>
                      <a:r>
                        <a:rPr lang="en-US" sz="2000" dirty="0"/>
                        <a:t>job and </a:t>
                      </a:r>
                      <a:r>
                        <a:rPr lang="en-US" sz="2000" dirty="0" err="1"/>
                        <a:t>gorup</a:t>
                      </a:r>
                      <a:r>
                        <a:rPr lang="id-ID" sz="2000" dirty="0"/>
                        <a:t> search result</a:t>
                      </a:r>
                    </a:p>
                  </a:txBody>
                  <a:tcPr/>
                </a:tc>
                <a:extLst>
                  <a:ext uri="{0D108BD9-81ED-4DB2-BD59-A6C34878D82A}">
                    <a16:rowId xmlns:a16="http://schemas.microsoft.com/office/drawing/2014/main" val="2936720568"/>
                  </a:ext>
                </a:extLst>
              </a:tr>
              <a:tr h="937985">
                <a:tc>
                  <a:txBody>
                    <a:bodyPr/>
                    <a:lstStyle/>
                    <a:p>
                      <a:r>
                        <a:rPr lang="en-US" sz="2000" dirty="0"/>
                        <a:t>6</a:t>
                      </a:r>
                      <a:r>
                        <a:rPr lang="id-ID" sz="2000" dirty="0"/>
                        <a:t>.</a:t>
                      </a:r>
                    </a:p>
                  </a:txBody>
                  <a:tcPr/>
                </a:tc>
                <a:tc>
                  <a:txBody>
                    <a:bodyPr/>
                    <a:lstStyle/>
                    <a:p>
                      <a:r>
                        <a:rPr lang="id-ID" sz="2000" dirty="0"/>
                        <a:t>Some button is not linking on the website</a:t>
                      </a:r>
                    </a:p>
                  </a:txBody>
                  <a:tcPr/>
                </a:tc>
                <a:tc>
                  <a:txBody>
                    <a:bodyPr/>
                    <a:lstStyle/>
                    <a:p>
                      <a:r>
                        <a:rPr lang="id-ID" sz="2000" dirty="0"/>
                        <a:t>Make a button view my profile, edit profile, log out, and search have a function</a:t>
                      </a:r>
                    </a:p>
                  </a:txBody>
                  <a:tcPr/>
                </a:tc>
                <a:extLst>
                  <a:ext uri="{0D108BD9-81ED-4DB2-BD59-A6C34878D82A}">
                    <a16:rowId xmlns:a16="http://schemas.microsoft.com/office/drawing/2014/main" val="90624368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2F40-288C-4E9E-9D95-E4161994DFFA}"/>
              </a:ext>
            </a:extLst>
          </p:cNvPr>
          <p:cNvSpPr>
            <a:spLocks noGrp="1"/>
          </p:cNvSpPr>
          <p:nvPr>
            <p:ph type="title"/>
          </p:nvPr>
        </p:nvSpPr>
        <p:spPr>
          <a:xfrm>
            <a:off x="113792" y="429005"/>
            <a:ext cx="8916415" cy="430887"/>
          </a:xfrm>
        </p:spPr>
        <p:txBody>
          <a:bodyPr/>
          <a:lstStyle/>
          <a:p>
            <a:r>
              <a:rPr lang="id-ID" spc="-5" dirty="0"/>
              <a:t>13. Usability</a:t>
            </a:r>
            <a:r>
              <a:rPr lang="id-ID" spc="-80" dirty="0"/>
              <a:t> </a:t>
            </a:r>
            <a:r>
              <a:rPr lang="id-ID" spc="-85" dirty="0"/>
              <a:t>Test</a:t>
            </a:r>
            <a:endParaRPr lang="id-ID" dirty="0"/>
          </a:p>
        </p:txBody>
      </p:sp>
      <p:sp>
        <p:nvSpPr>
          <p:cNvPr id="4" name="TextBox 3">
            <a:extLst>
              <a:ext uri="{FF2B5EF4-FFF2-40B4-BE49-F238E27FC236}">
                <a16:creationId xmlns:a16="http://schemas.microsoft.com/office/drawing/2014/main" id="{AB95CA3F-06CB-45AC-ABE9-0A208BA7B1F3}"/>
              </a:ext>
            </a:extLst>
          </p:cNvPr>
          <p:cNvSpPr txBox="1"/>
          <p:nvPr/>
        </p:nvSpPr>
        <p:spPr>
          <a:xfrm>
            <a:off x="-355600" y="1143000"/>
            <a:ext cx="4625438" cy="760208"/>
          </a:xfrm>
          <a:prstGeom prst="rect">
            <a:avLst/>
          </a:prstGeom>
          <a:noFill/>
        </p:spPr>
        <p:txBody>
          <a:bodyPr wrap="square">
            <a:spAutoFit/>
          </a:bodyPr>
          <a:lstStyle/>
          <a:p>
            <a:pPr marL="786765" marR="311150">
              <a:lnSpc>
                <a:spcPct val="115000"/>
              </a:lnSpc>
              <a:spcBef>
                <a:spcPts val="370"/>
              </a:spcBef>
              <a:spcAft>
                <a:spcPts val="0"/>
              </a:spcAft>
            </a:pPr>
            <a:r>
              <a:rPr lang="id-ID" sz="1800" b="1" dirty="0">
                <a:effectLst/>
                <a:latin typeface="Cambria" panose="02040503050406030204" pitchFamily="18" charset="0"/>
                <a:ea typeface="Cambria" panose="02040503050406030204" pitchFamily="18" charset="0"/>
                <a:cs typeface="Cambria" panose="02040503050406030204" pitchFamily="18" charset="0"/>
              </a:rPr>
              <a:t>First Usability Test</a:t>
            </a:r>
          </a:p>
          <a:p>
            <a:pPr marL="786765" marR="311150">
              <a:lnSpc>
                <a:spcPct val="115000"/>
              </a:lnSpc>
              <a:spcBef>
                <a:spcPts val="370"/>
              </a:spcBef>
              <a:spcAft>
                <a:spcPts val="0"/>
              </a:spcAft>
            </a:pPr>
            <a:r>
              <a:rPr lang="id-ID" sz="1800" b="0" dirty="0">
                <a:effectLst/>
                <a:latin typeface="Cambria" panose="02040503050406030204" pitchFamily="18" charset="0"/>
                <a:ea typeface="Cambria" panose="02040503050406030204" pitchFamily="18" charset="0"/>
                <a:cs typeface="Cambria" panose="02040503050406030204" pitchFamily="18" charset="0"/>
              </a:rPr>
              <a:t>Update profile account</a:t>
            </a:r>
            <a:endParaRPr lang="id-ID" dirty="0">
              <a:latin typeface="Calibri"/>
              <a:cs typeface="Calibri"/>
            </a:endParaRPr>
          </a:p>
        </p:txBody>
      </p:sp>
      <p:sp>
        <p:nvSpPr>
          <p:cNvPr id="7" name="TextBox 6">
            <a:extLst>
              <a:ext uri="{FF2B5EF4-FFF2-40B4-BE49-F238E27FC236}">
                <a16:creationId xmlns:a16="http://schemas.microsoft.com/office/drawing/2014/main" id="{FA60B87F-CDC7-4C77-99FD-6703341665D5}"/>
              </a:ext>
            </a:extLst>
          </p:cNvPr>
          <p:cNvSpPr txBox="1"/>
          <p:nvPr/>
        </p:nvSpPr>
        <p:spPr>
          <a:xfrm>
            <a:off x="-355270" y="4114800"/>
            <a:ext cx="4726378" cy="753604"/>
          </a:xfrm>
          <a:prstGeom prst="rect">
            <a:avLst/>
          </a:prstGeom>
          <a:noFill/>
        </p:spPr>
        <p:txBody>
          <a:bodyPr wrap="square">
            <a:spAutoFit/>
          </a:bodyPr>
          <a:lstStyle/>
          <a:p>
            <a:pPr marL="786765" marR="311150">
              <a:lnSpc>
                <a:spcPct val="115000"/>
              </a:lnSpc>
              <a:spcBef>
                <a:spcPts val="370"/>
              </a:spcBef>
              <a:spcAft>
                <a:spcPts val="0"/>
              </a:spcAft>
            </a:pPr>
            <a:r>
              <a:rPr lang="id-ID" sz="1800" b="1">
                <a:effectLst/>
                <a:latin typeface="Cambria" panose="02040503050406030204" pitchFamily="18" charset="0"/>
                <a:ea typeface="Cambria" panose="02040503050406030204" pitchFamily="18" charset="0"/>
                <a:cs typeface="Cambria" panose="02040503050406030204" pitchFamily="18" charset="0"/>
              </a:rPr>
              <a:t>Second Usability Test</a:t>
            </a:r>
          </a:p>
          <a:p>
            <a:pPr marL="786765" marR="311150">
              <a:lnSpc>
                <a:spcPct val="115000"/>
              </a:lnSpc>
              <a:spcBef>
                <a:spcPts val="370"/>
              </a:spcBef>
              <a:spcAft>
                <a:spcPts val="0"/>
              </a:spcAft>
            </a:pPr>
            <a:r>
              <a:rPr lang="id-ID" sz="1800" b="0">
                <a:effectLst/>
                <a:latin typeface="Cambria" panose="02040503050406030204" pitchFamily="18" charset="0"/>
                <a:ea typeface="Cambria" panose="02040503050406030204" pitchFamily="18" charset="0"/>
                <a:cs typeface="Cambria" panose="02040503050406030204" pitchFamily="18" charset="0"/>
              </a:rPr>
              <a:t>Login with new account.</a:t>
            </a:r>
            <a:endParaRPr lang="id-ID" sz="1800" b="1"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9" name="TextBox 8">
            <a:extLst>
              <a:ext uri="{FF2B5EF4-FFF2-40B4-BE49-F238E27FC236}">
                <a16:creationId xmlns:a16="http://schemas.microsoft.com/office/drawing/2014/main" id="{97F75BC4-655D-423A-9F04-6837F8D13890}"/>
              </a:ext>
            </a:extLst>
          </p:cNvPr>
          <p:cNvSpPr txBox="1"/>
          <p:nvPr/>
        </p:nvSpPr>
        <p:spPr>
          <a:xfrm>
            <a:off x="2018805" y="3236788"/>
            <a:ext cx="4750130" cy="318998"/>
          </a:xfrm>
          <a:prstGeom prst="rect">
            <a:avLst/>
          </a:prstGeom>
          <a:noFill/>
        </p:spPr>
        <p:txBody>
          <a:bodyPr wrap="square">
            <a:spAutoFit/>
          </a:bodyPr>
          <a:lstStyle/>
          <a:p>
            <a:pPr marR="311150" algn="ctr">
              <a:lnSpc>
                <a:spcPct val="115000"/>
              </a:lnSpc>
              <a:spcBef>
                <a:spcPts val="370"/>
              </a:spcBef>
              <a:spcAft>
                <a:spcPts val="0"/>
              </a:spcAft>
            </a:pPr>
            <a:endParaRPr lang="id-ID" sz="1400" b="1" dirty="0">
              <a:effectLst/>
              <a:latin typeface="Cambria" panose="02040503050406030204" pitchFamily="18" charset="0"/>
              <a:ea typeface="Cambria" panose="02040503050406030204" pitchFamily="18" charset="0"/>
              <a:cs typeface="Cambria" panose="02040503050406030204" pitchFamily="18" charset="0"/>
            </a:endParaRPr>
          </a:p>
        </p:txBody>
      </p:sp>
      <p:graphicFrame>
        <p:nvGraphicFramePr>
          <p:cNvPr id="13" name="Table 12">
            <a:extLst>
              <a:ext uri="{FF2B5EF4-FFF2-40B4-BE49-F238E27FC236}">
                <a16:creationId xmlns:a16="http://schemas.microsoft.com/office/drawing/2014/main" id="{ECEAFBF6-64E6-4455-A475-E711C0BA4469}"/>
              </a:ext>
            </a:extLst>
          </p:cNvPr>
          <p:cNvGraphicFramePr>
            <a:graphicFrameLocks noGrp="1"/>
          </p:cNvGraphicFramePr>
          <p:nvPr>
            <p:extLst>
              <p:ext uri="{D42A27DB-BD31-4B8C-83A1-F6EECF244321}">
                <p14:modId xmlns:p14="http://schemas.microsoft.com/office/powerpoint/2010/main" val="1420994927"/>
              </p:ext>
            </p:extLst>
          </p:nvPr>
        </p:nvGraphicFramePr>
        <p:xfrm>
          <a:off x="381000" y="4868403"/>
          <a:ext cx="6553200" cy="1560594"/>
        </p:xfrm>
        <a:graphic>
          <a:graphicData uri="http://schemas.openxmlformats.org/drawingml/2006/table">
            <a:tbl>
              <a:tblPr firstRow="1" firstCol="1" bandRow="1">
                <a:tableStyleId>{5C22544A-7EE6-4342-B048-85BDC9FD1C3A}</a:tableStyleId>
              </a:tblPr>
              <a:tblGrid>
                <a:gridCol w="759421">
                  <a:extLst>
                    <a:ext uri="{9D8B030D-6E8A-4147-A177-3AD203B41FA5}">
                      <a16:colId xmlns:a16="http://schemas.microsoft.com/office/drawing/2014/main" val="106040777"/>
                    </a:ext>
                  </a:extLst>
                </a:gridCol>
                <a:gridCol w="1268466">
                  <a:extLst>
                    <a:ext uri="{9D8B030D-6E8A-4147-A177-3AD203B41FA5}">
                      <a16:colId xmlns:a16="http://schemas.microsoft.com/office/drawing/2014/main" val="2193905951"/>
                    </a:ext>
                  </a:extLst>
                </a:gridCol>
                <a:gridCol w="2262237">
                  <a:extLst>
                    <a:ext uri="{9D8B030D-6E8A-4147-A177-3AD203B41FA5}">
                      <a16:colId xmlns:a16="http://schemas.microsoft.com/office/drawing/2014/main" val="81860541"/>
                    </a:ext>
                  </a:extLst>
                </a:gridCol>
                <a:gridCol w="2263076">
                  <a:extLst>
                    <a:ext uri="{9D8B030D-6E8A-4147-A177-3AD203B41FA5}">
                      <a16:colId xmlns:a16="http://schemas.microsoft.com/office/drawing/2014/main" val="1448715045"/>
                    </a:ext>
                  </a:extLst>
                </a:gridCol>
              </a:tblGrid>
              <a:tr h="480170">
                <a:tc>
                  <a:txBody>
                    <a:bodyPr/>
                    <a:lstStyle/>
                    <a:p>
                      <a:pPr marR="311150" algn="ctr">
                        <a:lnSpc>
                          <a:spcPct val="115000"/>
                        </a:lnSpc>
                        <a:spcBef>
                          <a:spcPts val="370"/>
                        </a:spcBef>
                        <a:spcAft>
                          <a:spcPts val="800"/>
                        </a:spcAft>
                      </a:pPr>
                      <a:r>
                        <a:rPr lang="id-ID" sz="1000" b="1" dirty="0">
                          <a:effectLst/>
                          <a:latin typeface="Calibri" panose="020F0502020204030204" pitchFamily="34" charset="0"/>
                          <a:ea typeface="Times New Roman" panose="02020603050405020304" pitchFamily="18" charset="0"/>
                          <a:cs typeface="Times New Roman" panose="02020603050405020304" pitchFamily="18" charset="0"/>
                        </a:rPr>
                        <a:t>No.</a:t>
                      </a:r>
                    </a:p>
                  </a:txBody>
                  <a:tcPr marL="68580" marR="68580" marT="0" marB="0"/>
                </a:tc>
                <a:tc>
                  <a:txBody>
                    <a:bodyPr/>
                    <a:lstStyle/>
                    <a:p>
                      <a:pPr marR="311150" algn="ctr">
                        <a:lnSpc>
                          <a:spcPct val="115000"/>
                        </a:lnSpc>
                        <a:spcBef>
                          <a:spcPts val="370"/>
                        </a:spcBef>
                        <a:spcAft>
                          <a:spcPts val="800"/>
                        </a:spcAft>
                      </a:pPr>
                      <a:r>
                        <a:rPr lang="id-ID" sz="1100" dirty="0">
                          <a:effectLst/>
                        </a:rPr>
                        <a:t>User</a:t>
                      </a:r>
                      <a:endParaRPr lang="id-ID" sz="1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TOT</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TSR</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40310248"/>
                  </a:ext>
                </a:extLst>
              </a:tr>
              <a:tr h="270106">
                <a:tc>
                  <a:txBody>
                    <a:bodyPr/>
                    <a:lstStyle/>
                    <a:p>
                      <a:pPr marR="311150" algn="ctr">
                        <a:lnSpc>
                          <a:spcPct val="115000"/>
                        </a:lnSpc>
                        <a:spcBef>
                          <a:spcPts val="370"/>
                        </a:spcBef>
                        <a:spcAft>
                          <a:spcPts val="800"/>
                        </a:spcAft>
                      </a:pPr>
                      <a:r>
                        <a:rPr lang="id-ID" sz="1100" dirty="0">
                          <a:effectLst/>
                        </a:rPr>
                        <a:t>1</a:t>
                      </a:r>
                      <a:endParaRPr lang="id-ID" sz="1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nSpc>
                          <a:spcPct val="115000"/>
                        </a:lnSpc>
                        <a:spcBef>
                          <a:spcPts val="370"/>
                        </a:spcBef>
                        <a:spcAft>
                          <a:spcPts val="800"/>
                        </a:spcAft>
                      </a:pPr>
                      <a:r>
                        <a:rPr lang="en-US" sz="1100">
                          <a:effectLst/>
                        </a:rPr>
                        <a:t>Agus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en-US" sz="1100">
                          <a:effectLst/>
                        </a:rPr>
                        <a:t>20</a:t>
                      </a:r>
                      <a:r>
                        <a:rPr lang="id-ID" sz="1100">
                          <a:effectLst/>
                        </a:rPr>
                        <a:t> seconds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Success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8613552"/>
                  </a:ext>
                </a:extLst>
              </a:tr>
              <a:tr h="270106">
                <a:tc>
                  <a:txBody>
                    <a:bodyPr/>
                    <a:lstStyle/>
                    <a:p>
                      <a:pPr marR="311150" algn="ctr">
                        <a:lnSpc>
                          <a:spcPct val="115000"/>
                        </a:lnSpc>
                        <a:spcBef>
                          <a:spcPts val="370"/>
                        </a:spcBef>
                        <a:spcAft>
                          <a:spcPts val="800"/>
                        </a:spcAft>
                      </a:pPr>
                      <a:r>
                        <a:rPr lang="id-ID" sz="1100">
                          <a:effectLst/>
                        </a:rPr>
                        <a:t>2</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nSpc>
                          <a:spcPct val="115000"/>
                        </a:lnSpc>
                        <a:spcBef>
                          <a:spcPts val="370"/>
                        </a:spcBef>
                        <a:spcAft>
                          <a:spcPts val="800"/>
                        </a:spcAft>
                      </a:pPr>
                      <a:r>
                        <a:rPr lang="en-US" sz="1100">
                          <a:effectLst/>
                        </a:rPr>
                        <a:t>Jujun</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en-US" sz="1100">
                          <a:effectLst/>
                        </a:rPr>
                        <a:t>22</a:t>
                      </a:r>
                      <a:r>
                        <a:rPr lang="id-ID" sz="1100">
                          <a:effectLst/>
                        </a:rPr>
                        <a:t> seconds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Success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98665331"/>
                  </a:ext>
                </a:extLst>
              </a:tr>
              <a:tr h="270106">
                <a:tc>
                  <a:txBody>
                    <a:bodyPr/>
                    <a:lstStyle/>
                    <a:p>
                      <a:pPr marR="311150" algn="ctr">
                        <a:lnSpc>
                          <a:spcPct val="115000"/>
                        </a:lnSpc>
                        <a:spcBef>
                          <a:spcPts val="370"/>
                        </a:spcBef>
                        <a:spcAft>
                          <a:spcPts val="800"/>
                        </a:spcAft>
                      </a:pPr>
                      <a:r>
                        <a:rPr lang="id-ID" sz="1100">
                          <a:effectLst/>
                        </a:rPr>
                        <a:t>3</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nSpc>
                          <a:spcPct val="115000"/>
                        </a:lnSpc>
                        <a:spcBef>
                          <a:spcPts val="370"/>
                        </a:spcBef>
                        <a:spcAft>
                          <a:spcPts val="800"/>
                        </a:spcAft>
                      </a:pPr>
                      <a:r>
                        <a:rPr lang="en-US" sz="1100">
                          <a:effectLst/>
                        </a:rPr>
                        <a:t>Engkus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en-US" sz="1100">
                          <a:effectLst/>
                        </a:rPr>
                        <a:t>19</a:t>
                      </a:r>
                      <a:r>
                        <a:rPr lang="id-ID" sz="1100">
                          <a:effectLst/>
                        </a:rPr>
                        <a:t> seconds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dirty="0">
                          <a:effectLst/>
                        </a:rPr>
                        <a:t>Success</a:t>
                      </a:r>
                      <a:endParaRPr lang="id-ID" sz="1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47507520"/>
                  </a:ext>
                </a:extLst>
              </a:tr>
              <a:tr h="270106">
                <a:tc gridSpan="2">
                  <a:txBody>
                    <a:bodyPr/>
                    <a:lstStyle/>
                    <a:p>
                      <a:pPr marR="311150" algn="ctr">
                        <a:lnSpc>
                          <a:spcPct val="115000"/>
                        </a:lnSpc>
                        <a:spcBef>
                          <a:spcPts val="370"/>
                        </a:spcBef>
                        <a:spcAft>
                          <a:spcPts val="800"/>
                        </a:spcAft>
                      </a:pPr>
                      <a:r>
                        <a:rPr lang="id-ID" sz="1100">
                          <a:effectLst/>
                        </a:rPr>
                        <a:t>Average</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d-ID"/>
                    </a:p>
                  </a:txBody>
                  <a:tcPr/>
                </a:tc>
                <a:tc>
                  <a:txBody>
                    <a:bodyPr/>
                    <a:lstStyle/>
                    <a:p>
                      <a:pPr marR="311150" algn="ctr">
                        <a:lnSpc>
                          <a:spcPct val="115000"/>
                        </a:lnSpc>
                        <a:spcBef>
                          <a:spcPts val="370"/>
                        </a:spcBef>
                        <a:spcAft>
                          <a:spcPts val="800"/>
                        </a:spcAft>
                      </a:pPr>
                      <a:r>
                        <a:rPr lang="en-US" sz="1100">
                          <a:effectLst/>
                        </a:rPr>
                        <a:t>21</a:t>
                      </a:r>
                      <a:r>
                        <a:rPr lang="id-ID" sz="1100">
                          <a:effectLst/>
                        </a:rPr>
                        <a:t> seconds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dirty="0">
                          <a:effectLst/>
                        </a:rPr>
                        <a:t>100%</a:t>
                      </a:r>
                      <a:endParaRPr lang="id-ID" sz="1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8108535"/>
                  </a:ext>
                </a:extLst>
              </a:tr>
            </a:tbl>
          </a:graphicData>
        </a:graphic>
      </p:graphicFrame>
      <p:graphicFrame>
        <p:nvGraphicFramePr>
          <p:cNvPr id="14" name="Table 13">
            <a:extLst>
              <a:ext uri="{FF2B5EF4-FFF2-40B4-BE49-F238E27FC236}">
                <a16:creationId xmlns:a16="http://schemas.microsoft.com/office/drawing/2014/main" id="{364A32D4-86FD-439F-8AB0-C8B87D7A29D2}"/>
              </a:ext>
            </a:extLst>
          </p:cNvPr>
          <p:cNvGraphicFramePr>
            <a:graphicFrameLocks noGrp="1"/>
          </p:cNvGraphicFramePr>
          <p:nvPr>
            <p:extLst>
              <p:ext uri="{D42A27DB-BD31-4B8C-83A1-F6EECF244321}">
                <p14:modId xmlns:p14="http://schemas.microsoft.com/office/powerpoint/2010/main" val="2390323993"/>
              </p:ext>
            </p:extLst>
          </p:nvPr>
        </p:nvGraphicFramePr>
        <p:xfrm>
          <a:off x="380999" y="2082286"/>
          <a:ext cx="6387936" cy="1651515"/>
        </p:xfrm>
        <a:graphic>
          <a:graphicData uri="http://schemas.openxmlformats.org/drawingml/2006/table">
            <a:tbl>
              <a:tblPr firstRow="1" firstCol="1" bandRow="1">
                <a:tableStyleId>{5C22544A-7EE6-4342-B048-85BDC9FD1C3A}</a:tableStyleId>
              </a:tblPr>
              <a:tblGrid>
                <a:gridCol w="788182">
                  <a:extLst>
                    <a:ext uri="{9D8B030D-6E8A-4147-A177-3AD203B41FA5}">
                      <a16:colId xmlns:a16="http://schemas.microsoft.com/office/drawing/2014/main" val="1495780419"/>
                    </a:ext>
                  </a:extLst>
                </a:gridCol>
                <a:gridCol w="1673358">
                  <a:extLst>
                    <a:ext uri="{9D8B030D-6E8A-4147-A177-3AD203B41FA5}">
                      <a16:colId xmlns:a16="http://schemas.microsoft.com/office/drawing/2014/main" val="2245110587"/>
                    </a:ext>
                  </a:extLst>
                </a:gridCol>
                <a:gridCol w="1964344">
                  <a:extLst>
                    <a:ext uri="{9D8B030D-6E8A-4147-A177-3AD203B41FA5}">
                      <a16:colId xmlns:a16="http://schemas.microsoft.com/office/drawing/2014/main" val="3145889273"/>
                    </a:ext>
                  </a:extLst>
                </a:gridCol>
                <a:gridCol w="1962052">
                  <a:extLst>
                    <a:ext uri="{9D8B030D-6E8A-4147-A177-3AD203B41FA5}">
                      <a16:colId xmlns:a16="http://schemas.microsoft.com/office/drawing/2014/main" val="957122909"/>
                    </a:ext>
                  </a:extLst>
                </a:gridCol>
              </a:tblGrid>
              <a:tr h="330303">
                <a:tc>
                  <a:txBody>
                    <a:bodyPr/>
                    <a:lstStyle/>
                    <a:p>
                      <a:pPr marR="311150" algn="ctr">
                        <a:lnSpc>
                          <a:spcPct val="115000"/>
                        </a:lnSpc>
                        <a:spcBef>
                          <a:spcPts val="370"/>
                        </a:spcBef>
                        <a:spcAft>
                          <a:spcPts val="800"/>
                        </a:spcAft>
                      </a:pPr>
                      <a:r>
                        <a:rPr lang="id-ID" sz="1100">
                          <a:effectLst/>
                        </a:rPr>
                        <a:t>No.</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User</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TOT</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TSR</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41293764"/>
                  </a:ext>
                </a:extLst>
              </a:tr>
              <a:tr h="330303">
                <a:tc>
                  <a:txBody>
                    <a:bodyPr/>
                    <a:lstStyle/>
                    <a:p>
                      <a:pPr marR="311150" algn="ctr">
                        <a:lnSpc>
                          <a:spcPct val="115000"/>
                        </a:lnSpc>
                        <a:spcBef>
                          <a:spcPts val="370"/>
                        </a:spcBef>
                        <a:spcAft>
                          <a:spcPts val="800"/>
                        </a:spcAft>
                      </a:pPr>
                      <a:r>
                        <a:rPr lang="id-ID" sz="1100">
                          <a:effectLst/>
                        </a:rPr>
                        <a:t>1</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nSpc>
                          <a:spcPct val="115000"/>
                        </a:lnSpc>
                        <a:spcBef>
                          <a:spcPts val="370"/>
                        </a:spcBef>
                        <a:spcAft>
                          <a:spcPts val="800"/>
                        </a:spcAft>
                      </a:pPr>
                      <a:r>
                        <a:rPr lang="en-US" sz="1100">
                          <a:effectLst/>
                        </a:rPr>
                        <a:t>Agus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40 seconds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Success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39532715"/>
                  </a:ext>
                </a:extLst>
              </a:tr>
              <a:tr h="330303">
                <a:tc>
                  <a:txBody>
                    <a:bodyPr/>
                    <a:lstStyle/>
                    <a:p>
                      <a:pPr marR="311150" algn="ctr">
                        <a:lnSpc>
                          <a:spcPct val="115000"/>
                        </a:lnSpc>
                        <a:spcBef>
                          <a:spcPts val="370"/>
                        </a:spcBef>
                        <a:spcAft>
                          <a:spcPts val="800"/>
                        </a:spcAft>
                      </a:pPr>
                      <a:r>
                        <a:rPr lang="id-ID" sz="1100">
                          <a:effectLst/>
                        </a:rPr>
                        <a:t>2</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nSpc>
                          <a:spcPct val="115000"/>
                        </a:lnSpc>
                        <a:spcBef>
                          <a:spcPts val="370"/>
                        </a:spcBef>
                        <a:spcAft>
                          <a:spcPts val="800"/>
                        </a:spcAft>
                      </a:pPr>
                      <a:r>
                        <a:rPr lang="en-US" sz="1100">
                          <a:effectLst/>
                        </a:rPr>
                        <a:t>Jujun</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en-US" sz="1100">
                          <a:effectLst/>
                        </a:rPr>
                        <a:t>47</a:t>
                      </a:r>
                      <a:r>
                        <a:rPr lang="id-ID" sz="1100">
                          <a:effectLst/>
                        </a:rPr>
                        <a:t> seconds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Success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00593465"/>
                  </a:ext>
                </a:extLst>
              </a:tr>
              <a:tr h="330303">
                <a:tc>
                  <a:txBody>
                    <a:bodyPr/>
                    <a:lstStyle/>
                    <a:p>
                      <a:pPr marR="311150" algn="ctr">
                        <a:lnSpc>
                          <a:spcPct val="115000"/>
                        </a:lnSpc>
                        <a:spcBef>
                          <a:spcPts val="370"/>
                        </a:spcBef>
                        <a:spcAft>
                          <a:spcPts val="800"/>
                        </a:spcAft>
                      </a:pPr>
                      <a:r>
                        <a:rPr lang="id-ID" sz="1100">
                          <a:effectLst/>
                        </a:rPr>
                        <a:t>3</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nSpc>
                          <a:spcPct val="115000"/>
                        </a:lnSpc>
                        <a:spcBef>
                          <a:spcPts val="370"/>
                        </a:spcBef>
                        <a:spcAft>
                          <a:spcPts val="800"/>
                        </a:spcAft>
                      </a:pPr>
                      <a:r>
                        <a:rPr lang="en-US" sz="1100">
                          <a:effectLst/>
                        </a:rPr>
                        <a:t>Engkus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en-US" sz="1100">
                          <a:effectLst/>
                        </a:rPr>
                        <a:t>38</a:t>
                      </a:r>
                      <a:r>
                        <a:rPr lang="id-ID" sz="1100">
                          <a:effectLst/>
                        </a:rPr>
                        <a:t> seconds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a:effectLst/>
                        </a:rPr>
                        <a:t>Success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98936291"/>
                  </a:ext>
                </a:extLst>
              </a:tr>
              <a:tr h="330303">
                <a:tc gridSpan="2">
                  <a:txBody>
                    <a:bodyPr/>
                    <a:lstStyle/>
                    <a:p>
                      <a:pPr marR="311150" algn="ctr">
                        <a:lnSpc>
                          <a:spcPct val="115000"/>
                        </a:lnSpc>
                        <a:spcBef>
                          <a:spcPts val="370"/>
                        </a:spcBef>
                        <a:spcAft>
                          <a:spcPts val="800"/>
                        </a:spcAft>
                      </a:pPr>
                      <a:r>
                        <a:rPr lang="id-ID" sz="1100">
                          <a:effectLst/>
                        </a:rPr>
                        <a:t>Average</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d-ID"/>
                    </a:p>
                  </a:txBody>
                  <a:tcPr/>
                </a:tc>
                <a:tc>
                  <a:txBody>
                    <a:bodyPr/>
                    <a:lstStyle/>
                    <a:p>
                      <a:pPr marR="311150" algn="ctr">
                        <a:lnSpc>
                          <a:spcPct val="115000"/>
                        </a:lnSpc>
                        <a:spcBef>
                          <a:spcPts val="370"/>
                        </a:spcBef>
                        <a:spcAft>
                          <a:spcPts val="800"/>
                        </a:spcAft>
                      </a:pPr>
                      <a:r>
                        <a:rPr lang="en-US" sz="1100">
                          <a:effectLst/>
                        </a:rPr>
                        <a:t>43</a:t>
                      </a:r>
                      <a:r>
                        <a:rPr lang="id-ID" sz="1100">
                          <a:effectLst/>
                        </a:rPr>
                        <a:t> seconds</a:t>
                      </a:r>
                      <a:endParaRPr lang="id-ID"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11150" algn="ctr">
                        <a:lnSpc>
                          <a:spcPct val="115000"/>
                        </a:lnSpc>
                        <a:spcBef>
                          <a:spcPts val="370"/>
                        </a:spcBef>
                        <a:spcAft>
                          <a:spcPts val="800"/>
                        </a:spcAft>
                      </a:pPr>
                      <a:r>
                        <a:rPr lang="id-ID" sz="1100" dirty="0">
                          <a:effectLst/>
                        </a:rPr>
                        <a:t>100%</a:t>
                      </a:r>
                      <a:endParaRPr lang="id-ID" sz="1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8700440"/>
                  </a:ext>
                </a:extLst>
              </a:tr>
            </a:tbl>
          </a:graphicData>
        </a:graphic>
      </p:graphicFrame>
    </p:spTree>
    <p:extLst>
      <p:ext uri="{BB962C8B-B14F-4D97-AF65-F5344CB8AC3E}">
        <p14:creationId xmlns:p14="http://schemas.microsoft.com/office/powerpoint/2010/main" val="196633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2707640" cy="452120"/>
          </a:xfrm>
          <a:prstGeom prst="rect">
            <a:avLst/>
          </a:prstGeom>
        </p:spPr>
        <p:txBody>
          <a:bodyPr vert="horz" wrap="square" lIns="0" tIns="12065" rIns="0" bIns="0" rtlCol="0">
            <a:spAutoFit/>
          </a:bodyPr>
          <a:lstStyle/>
          <a:p>
            <a:pPr marL="12700">
              <a:lnSpc>
                <a:spcPct val="100000"/>
              </a:lnSpc>
              <a:spcBef>
                <a:spcPts val="95"/>
              </a:spcBef>
            </a:pPr>
            <a:r>
              <a:rPr spc="-5" dirty="0"/>
              <a:t>13. Usability</a:t>
            </a:r>
            <a:r>
              <a:rPr spc="-80" dirty="0"/>
              <a:t> </a:t>
            </a:r>
            <a:r>
              <a:rPr spc="-85" dirty="0"/>
              <a:t>Test</a:t>
            </a:r>
          </a:p>
        </p:txBody>
      </p:sp>
      <p:graphicFrame>
        <p:nvGraphicFramePr>
          <p:cNvPr id="3" name="Table 2">
            <a:extLst>
              <a:ext uri="{FF2B5EF4-FFF2-40B4-BE49-F238E27FC236}">
                <a16:creationId xmlns:a16="http://schemas.microsoft.com/office/drawing/2014/main" id="{33BBAB05-6330-3458-37D9-6A93301F8326}"/>
              </a:ext>
            </a:extLst>
          </p:cNvPr>
          <p:cNvGraphicFramePr>
            <a:graphicFrameLocks noGrp="1"/>
          </p:cNvGraphicFramePr>
          <p:nvPr>
            <p:extLst>
              <p:ext uri="{D42A27DB-BD31-4B8C-83A1-F6EECF244321}">
                <p14:modId xmlns:p14="http://schemas.microsoft.com/office/powerpoint/2010/main" val="909707913"/>
              </p:ext>
            </p:extLst>
          </p:nvPr>
        </p:nvGraphicFramePr>
        <p:xfrm>
          <a:off x="381000" y="1981200"/>
          <a:ext cx="8229599" cy="2057400"/>
        </p:xfrm>
        <a:graphic>
          <a:graphicData uri="http://schemas.openxmlformats.org/drawingml/2006/table">
            <a:tbl>
              <a:tblPr firstRow="1" firstCol="1" bandRow="1">
                <a:tableStyleId>{5C22544A-7EE6-4342-B048-85BDC9FD1C3A}</a:tableStyleId>
              </a:tblPr>
              <a:tblGrid>
                <a:gridCol w="898534">
                  <a:extLst>
                    <a:ext uri="{9D8B030D-6E8A-4147-A177-3AD203B41FA5}">
                      <a16:colId xmlns:a16="http://schemas.microsoft.com/office/drawing/2014/main" val="2011146064"/>
                    </a:ext>
                  </a:extLst>
                </a:gridCol>
                <a:gridCol w="1692588">
                  <a:extLst>
                    <a:ext uri="{9D8B030D-6E8A-4147-A177-3AD203B41FA5}">
                      <a16:colId xmlns:a16="http://schemas.microsoft.com/office/drawing/2014/main" val="3078584163"/>
                    </a:ext>
                  </a:extLst>
                </a:gridCol>
                <a:gridCol w="2004289">
                  <a:extLst>
                    <a:ext uri="{9D8B030D-6E8A-4147-A177-3AD203B41FA5}">
                      <a16:colId xmlns:a16="http://schemas.microsoft.com/office/drawing/2014/main" val="2709478029"/>
                    </a:ext>
                  </a:extLst>
                </a:gridCol>
                <a:gridCol w="1893713">
                  <a:extLst>
                    <a:ext uri="{9D8B030D-6E8A-4147-A177-3AD203B41FA5}">
                      <a16:colId xmlns:a16="http://schemas.microsoft.com/office/drawing/2014/main" val="4095076542"/>
                    </a:ext>
                  </a:extLst>
                </a:gridCol>
                <a:gridCol w="1740475">
                  <a:extLst>
                    <a:ext uri="{9D8B030D-6E8A-4147-A177-3AD203B41FA5}">
                      <a16:colId xmlns:a16="http://schemas.microsoft.com/office/drawing/2014/main" val="2818917763"/>
                    </a:ext>
                  </a:extLst>
                </a:gridCol>
              </a:tblGrid>
              <a:tr h="411480">
                <a:tc>
                  <a:txBody>
                    <a:bodyPr/>
                    <a:lstStyle/>
                    <a:p>
                      <a:pPr marR="311150" algn="ctr">
                        <a:lnSpc>
                          <a:spcPct val="115000"/>
                        </a:lnSpc>
                        <a:spcBef>
                          <a:spcPts val="370"/>
                        </a:spcBef>
                        <a:spcAft>
                          <a:spcPts val="0"/>
                        </a:spcAft>
                      </a:pPr>
                      <a:r>
                        <a:rPr lang="id-ID" sz="1800" dirty="0">
                          <a:effectLst/>
                        </a:rPr>
                        <a:t>No.</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311150" algn="ctr">
                        <a:lnSpc>
                          <a:spcPct val="115000"/>
                        </a:lnSpc>
                        <a:spcBef>
                          <a:spcPts val="370"/>
                        </a:spcBef>
                        <a:spcAft>
                          <a:spcPts val="0"/>
                        </a:spcAft>
                      </a:pPr>
                      <a:r>
                        <a:rPr lang="id-ID" sz="1800">
                          <a:effectLst/>
                        </a:rPr>
                        <a:t>User</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311150" algn="ctr">
                        <a:lnSpc>
                          <a:spcPct val="115000"/>
                        </a:lnSpc>
                        <a:spcBef>
                          <a:spcPts val="370"/>
                        </a:spcBef>
                        <a:spcAft>
                          <a:spcPts val="0"/>
                        </a:spcAft>
                      </a:pPr>
                      <a:r>
                        <a:rPr lang="id-ID" sz="1800">
                          <a:effectLst/>
                        </a:rPr>
                        <a:t>TOT</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6985" algn="ctr">
                        <a:lnSpc>
                          <a:spcPct val="115000"/>
                        </a:lnSpc>
                        <a:spcBef>
                          <a:spcPts val="370"/>
                        </a:spcBef>
                        <a:spcAft>
                          <a:spcPts val="0"/>
                        </a:spcAft>
                      </a:pPr>
                      <a:r>
                        <a:rPr lang="id-ID" sz="1800">
                          <a:effectLst/>
                        </a:rPr>
                        <a:t>TSR</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6985" algn="ctr">
                        <a:lnSpc>
                          <a:spcPct val="115000"/>
                        </a:lnSpc>
                        <a:spcBef>
                          <a:spcPts val="370"/>
                        </a:spcBef>
                        <a:spcAft>
                          <a:spcPts val="0"/>
                        </a:spcAft>
                      </a:pPr>
                      <a:r>
                        <a:rPr lang="id-ID" sz="1800">
                          <a:effectLst/>
                        </a:rPr>
                        <a:t>CSAT</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783832521"/>
                  </a:ext>
                </a:extLst>
              </a:tr>
              <a:tr h="411480">
                <a:tc>
                  <a:txBody>
                    <a:bodyPr/>
                    <a:lstStyle/>
                    <a:p>
                      <a:pPr marR="311150" algn="ctr">
                        <a:lnSpc>
                          <a:spcPct val="115000"/>
                        </a:lnSpc>
                        <a:spcBef>
                          <a:spcPts val="370"/>
                        </a:spcBef>
                        <a:spcAft>
                          <a:spcPts val="0"/>
                        </a:spcAft>
                      </a:pPr>
                      <a:r>
                        <a:rPr lang="id-ID" sz="1800">
                          <a:effectLst/>
                        </a:rPr>
                        <a:t>1</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nSpc>
                          <a:spcPct val="115000"/>
                        </a:lnSpc>
                        <a:spcBef>
                          <a:spcPts val="370"/>
                        </a:spcBef>
                      </a:pPr>
                      <a:r>
                        <a:rPr lang="id-ID" sz="1800" dirty="0">
                          <a:effectLst/>
                        </a:rPr>
                        <a:t>A</a:t>
                      </a:r>
                      <a:r>
                        <a:rPr lang="en-US" sz="1800" dirty="0" err="1">
                          <a:effectLst/>
                        </a:rPr>
                        <a:t>gus</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311150" algn="ctr">
                        <a:lnSpc>
                          <a:spcPct val="115000"/>
                        </a:lnSpc>
                        <a:spcBef>
                          <a:spcPts val="370"/>
                        </a:spcBef>
                        <a:spcAft>
                          <a:spcPts val="0"/>
                        </a:spcAft>
                      </a:pPr>
                      <a:r>
                        <a:rPr lang="id-ID" sz="1800">
                          <a:effectLst/>
                        </a:rPr>
                        <a:t>28 seconds</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6985" algn="ctr">
                        <a:lnSpc>
                          <a:spcPct val="115000"/>
                        </a:lnSpc>
                        <a:spcBef>
                          <a:spcPts val="370"/>
                        </a:spcBef>
                        <a:spcAft>
                          <a:spcPts val="0"/>
                        </a:spcAft>
                      </a:pPr>
                      <a:r>
                        <a:rPr lang="id-ID" sz="1800">
                          <a:effectLst/>
                        </a:rPr>
                        <a:t>Success</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L="0" marR="6985" lvl="0" indent="0" algn="ctr" defTabSz="914400" eaLnBrk="1" fontAlgn="auto" latinLnBrk="0" hangingPunct="1">
                        <a:lnSpc>
                          <a:spcPct val="115000"/>
                        </a:lnSpc>
                        <a:spcBef>
                          <a:spcPts val="370"/>
                        </a:spcBef>
                        <a:spcAft>
                          <a:spcPts val="0"/>
                        </a:spcAft>
                        <a:buClrTx/>
                        <a:buSzTx/>
                        <a:buFontTx/>
                        <a:buNone/>
                        <a:tabLst/>
                        <a:defRPr/>
                      </a:pPr>
                      <a:r>
                        <a:rPr lang="id-ID" sz="1800" dirty="0">
                          <a:effectLst/>
                        </a:rPr>
                        <a:t>Very Satisfied</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859618960"/>
                  </a:ext>
                </a:extLst>
              </a:tr>
              <a:tr h="411480">
                <a:tc>
                  <a:txBody>
                    <a:bodyPr/>
                    <a:lstStyle/>
                    <a:p>
                      <a:pPr marR="311150" algn="ctr">
                        <a:lnSpc>
                          <a:spcPct val="115000"/>
                        </a:lnSpc>
                        <a:spcBef>
                          <a:spcPts val="370"/>
                        </a:spcBef>
                        <a:spcAft>
                          <a:spcPts val="0"/>
                        </a:spcAft>
                      </a:pPr>
                      <a:r>
                        <a:rPr lang="id-ID" sz="1800">
                          <a:effectLst/>
                        </a:rPr>
                        <a:t>2</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nSpc>
                          <a:spcPct val="115000"/>
                        </a:lnSpc>
                        <a:spcBef>
                          <a:spcPts val="370"/>
                        </a:spcBef>
                      </a:pPr>
                      <a:r>
                        <a:rPr lang="en-US" sz="1800" dirty="0" err="1">
                          <a:effectLst/>
                        </a:rPr>
                        <a:t>Jujun</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311150" algn="ctr">
                        <a:lnSpc>
                          <a:spcPct val="115000"/>
                        </a:lnSpc>
                        <a:spcBef>
                          <a:spcPts val="370"/>
                        </a:spcBef>
                        <a:spcAft>
                          <a:spcPts val="0"/>
                        </a:spcAft>
                      </a:pPr>
                      <a:r>
                        <a:rPr lang="id-ID" sz="1800" dirty="0">
                          <a:effectLst/>
                        </a:rPr>
                        <a:t>30 seconds</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ctr">
                        <a:lnSpc>
                          <a:spcPct val="115000"/>
                        </a:lnSpc>
                        <a:spcBef>
                          <a:spcPts val="370"/>
                        </a:spcBef>
                      </a:pPr>
                      <a:r>
                        <a:rPr lang="id-ID" sz="1800">
                          <a:effectLst/>
                        </a:rPr>
                        <a:t>Success</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ctr">
                        <a:lnSpc>
                          <a:spcPct val="115000"/>
                        </a:lnSpc>
                        <a:spcBef>
                          <a:spcPts val="370"/>
                        </a:spcBef>
                      </a:pPr>
                      <a:r>
                        <a:rPr lang="id-ID" sz="1800" dirty="0">
                          <a:effectLst/>
                        </a:rPr>
                        <a:t>Very Satisfied</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87604523"/>
                  </a:ext>
                </a:extLst>
              </a:tr>
              <a:tr h="411480">
                <a:tc>
                  <a:txBody>
                    <a:bodyPr/>
                    <a:lstStyle/>
                    <a:p>
                      <a:pPr marR="311150" algn="ctr">
                        <a:lnSpc>
                          <a:spcPct val="115000"/>
                        </a:lnSpc>
                        <a:spcBef>
                          <a:spcPts val="370"/>
                        </a:spcBef>
                        <a:spcAft>
                          <a:spcPts val="0"/>
                        </a:spcAft>
                      </a:pPr>
                      <a:r>
                        <a:rPr lang="id-ID" sz="1800">
                          <a:effectLst/>
                        </a:rPr>
                        <a:t>3</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68580">
                        <a:lnSpc>
                          <a:spcPct val="115000"/>
                        </a:lnSpc>
                        <a:spcBef>
                          <a:spcPts val="370"/>
                        </a:spcBef>
                        <a:spcAft>
                          <a:spcPts val="0"/>
                        </a:spcAft>
                      </a:pPr>
                      <a:r>
                        <a:rPr lang="en-US" sz="1800" dirty="0" err="1">
                          <a:effectLst/>
                        </a:rPr>
                        <a:t>engkus</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311150" algn="ctr">
                        <a:lnSpc>
                          <a:spcPct val="115000"/>
                        </a:lnSpc>
                        <a:spcBef>
                          <a:spcPts val="370"/>
                        </a:spcBef>
                        <a:spcAft>
                          <a:spcPts val="0"/>
                        </a:spcAft>
                      </a:pPr>
                      <a:r>
                        <a:rPr lang="id-ID" sz="1800" dirty="0">
                          <a:effectLst/>
                        </a:rPr>
                        <a:t>2</a:t>
                      </a:r>
                      <a:r>
                        <a:rPr lang="en-US" sz="1800" dirty="0">
                          <a:effectLst/>
                        </a:rPr>
                        <a:t>8</a:t>
                      </a:r>
                      <a:r>
                        <a:rPr lang="id-ID" sz="1800" dirty="0">
                          <a:effectLst/>
                        </a:rPr>
                        <a:t> seconds</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ctr">
                        <a:lnSpc>
                          <a:spcPct val="115000"/>
                        </a:lnSpc>
                        <a:spcBef>
                          <a:spcPts val="370"/>
                        </a:spcBef>
                      </a:pPr>
                      <a:r>
                        <a:rPr lang="id-ID" sz="1800">
                          <a:effectLst/>
                        </a:rPr>
                        <a:t>Success</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ctr">
                        <a:lnSpc>
                          <a:spcPct val="115000"/>
                        </a:lnSpc>
                        <a:spcBef>
                          <a:spcPts val="370"/>
                        </a:spcBef>
                      </a:pPr>
                      <a:r>
                        <a:rPr lang="id-ID" sz="1800" dirty="0">
                          <a:effectLst/>
                        </a:rPr>
                        <a:t>Very Satisfied</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993237872"/>
                  </a:ext>
                </a:extLst>
              </a:tr>
              <a:tr h="411480">
                <a:tc gridSpan="2">
                  <a:txBody>
                    <a:bodyPr/>
                    <a:lstStyle/>
                    <a:p>
                      <a:pPr algn="ctr">
                        <a:lnSpc>
                          <a:spcPct val="115000"/>
                        </a:lnSpc>
                        <a:spcBef>
                          <a:spcPts val="370"/>
                        </a:spcBef>
                        <a:spcAft>
                          <a:spcPts val="0"/>
                        </a:spcAft>
                      </a:pPr>
                      <a:r>
                        <a:rPr lang="id-ID" sz="1800">
                          <a:effectLst/>
                        </a:rPr>
                        <a:t>Result</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hMerge="1">
                  <a:txBody>
                    <a:bodyPr/>
                    <a:lstStyle/>
                    <a:p>
                      <a:endParaRPr lang="id-ID"/>
                    </a:p>
                  </a:txBody>
                  <a:tcPr/>
                </a:tc>
                <a:tc>
                  <a:txBody>
                    <a:bodyPr/>
                    <a:lstStyle/>
                    <a:p>
                      <a:pPr marR="311150" algn="ctr">
                        <a:lnSpc>
                          <a:spcPct val="115000"/>
                        </a:lnSpc>
                        <a:spcBef>
                          <a:spcPts val="370"/>
                        </a:spcBef>
                        <a:spcAft>
                          <a:spcPts val="0"/>
                        </a:spcAft>
                      </a:pPr>
                      <a:r>
                        <a:rPr lang="en-US" sz="1800" dirty="0">
                          <a:effectLst/>
                        </a:rPr>
                        <a:t>29</a:t>
                      </a:r>
                      <a:r>
                        <a:rPr lang="id-ID" sz="1800" dirty="0">
                          <a:effectLst/>
                        </a:rPr>
                        <a:t> seconds</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6985" algn="ctr">
                        <a:lnSpc>
                          <a:spcPct val="115000"/>
                        </a:lnSpc>
                        <a:spcBef>
                          <a:spcPts val="370"/>
                        </a:spcBef>
                        <a:spcAft>
                          <a:spcPts val="0"/>
                        </a:spcAft>
                      </a:pPr>
                      <a:r>
                        <a:rPr lang="id-ID" sz="1800">
                          <a:effectLst/>
                        </a:rPr>
                        <a:t>100%</a:t>
                      </a:r>
                      <a:endParaRPr lang="id-ID" sz="1400" b="1">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marR="6985" algn="ctr">
                        <a:lnSpc>
                          <a:spcPct val="115000"/>
                        </a:lnSpc>
                        <a:spcBef>
                          <a:spcPts val="370"/>
                        </a:spcBef>
                        <a:spcAft>
                          <a:spcPts val="0"/>
                        </a:spcAft>
                      </a:pPr>
                      <a:r>
                        <a:rPr lang="id-ID" sz="1800" dirty="0">
                          <a:effectLst/>
                        </a:rPr>
                        <a:t>100%</a:t>
                      </a:r>
                      <a:endParaRPr lang="id-ID" sz="1400" b="1"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736324499"/>
                  </a:ext>
                </a:extLst>
              </a:tr>
            </a:tbl>
          </a:graphicData>
        </a:graphic>
      </p:graphicFrame>
      <p:sp>
        <p:nvSpPr>
          <p:cNvPr id="5" name="TextBox 4">
            <a:extLst>
              <a:ext uri="{FF2B5EF4-FFF2-40B4-BE49-F238E27FC236}">
                <a16:creationId xmlns:a16="http://schemas.microsoft.com/office/drawing/2014/main" id="{D02B8DAF-4CFD-5B0F-F09C-44528222DCC7}"/>
              </a:ext>
            </a:extLst>
          </p:cNvPr>
          <p:cNvSpPr txBox="1"/>
          <p:nvPr/>
        </p:nvSpPr>
        <p:spPr>
          <a:xfrm>
            <a:off x="113792" y="1143000"/>
            <a:ext cx="4619444" cy="753604"/>
          </a:xfrm>
          <a:prstGeom prst="rect">
            <a:avLst/>
          </a:prstGeom>
          <a:noFill/>
        </p:spPr>
        <p:txBody>
          <a:bodyPr wrap="square">
            <a:spAutoFit/>
          </a:bodyPr>
          <a:lstStyle/>
          <a:p>
            <a:pPr marL="786765" marR="311150">
              <a:lnSpc>
                <a:spcPct val="115000"/>
              </a:lnSpc>
              <a:spcBef>
                <a:spcPts val="370"/>
              </a:spcBef>
              <a:spcAft>
                <a:spcPts val="0"/>
              </a:spcAft>
            </a:pPr>
            <a:r>
              <a:rPr lang="id-ID" sz="1800" b="1" dirty="0">
                <a:effectLst/>
                <a:latin typeface="Cambria" panose="02040503050406030204" pitchFamily="18" charset="0"/>
                <a:ea typeface="Cambria" panose="02040503050406030204" pitchFamily="18" charset="0"/>
                <a:cs typeface="Cambria" panose="02040503050406030204" pitchFamily="18" charset="0"/>
              </a:rPr>
              <a:t>Usability Test</a:t>
            </a:r>
          </a:p>
          <a:p>
            <a:pPr marL="786765" marR="311150">
              <a:lnSpc>
                <a:spcPct val="115000"/>
              </a:lnSpc>
              <a:spcBef>
                <a:spcPts val="370"/>
              </a:spcBef>
              <a:spcAft>
                <a:spcPts val="0"/>
              </a:spcAft>
            </a:pPr>
            <a:r>
              <a:rPr lang="id-ID" sz="1800" b="0" dirty="0">
                <a:effectLst/>
                <a:latin typeface="Cambria" panose="02040503050406030204" pitchFamily="18" charset="0"/>
                <a:ea typeface="Cambria" panose="02040503050406030204" pitchFamily="18" charset="0"/>
                <a:cs typeface="Cambria" panose="02040503050406030204" pitchFamily="18" charset="0"/>
              </a:rPr>
              <a:t>Forgot password account.</a:t>
            </a:r>
            <a:endParaRPr lang="id-ID" sz="1800" b="1" dirty="0">
              <a:effectLst/>
              <a:latin typeface="Cambria" panose="02040503050406030204" pitchFamily="18" charset="0"/>
              <a:ea typeface="Cambria" panose="02040503050406030204" pitchFamily="18" charset="0"/>
              <a:cs typeface="Cambria" panose="020405030504060302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60925" cy="452120"/>
          </a:xfrm>
          <a:prstGeom prst="rect">
            <a:avLst/>
          </a:prstGeom>
        </p:spPr>
        <p:txBody>
          <a:bodyPr vert="horz" wrap="square" lIns="0" tIns="12065" rIns="0" bIns="0" rtlCol="0">
            <a:spAutoFit/>
          </a:bodyPr>
          <a:lstStyle/>
          <a:p>
            <a:pPr marL="12700">
              <a:lnSpc>
                <a:spcPct val="100000"/>
              </a:lnSpc>
              <a:spcBef>
                <a:spcPts val="95"/>
              </a:spcBef>
            </a:pPr>
            <a:r>
              <a:rPr spc="-5" dirty="0"/>
              <a:t>14. Project Milestones &amp;</a:t>
            </a:r>
            <a:r>
              <a:rPr spc="-30" dirty="0"/>
              <a:t> </a:t>
            </a:r>
            <a:r>
              <a:rPr spc="-70" dirty="0"/>
              <a:t>Tasks</a:t>
            </a:r>
          </a:p>
        </p:txBody>
      </p:sp>
      <p:graphicFrame>
        <p:nvGraphicFramePr>
          <p:cNvPr id="4" name="object 3">
            <a:extLst>
              <a:ext uri="{FF2B5EF4-FFF2-40B4-BE49-F238E27FC236}">
                <a16:creationId xmlns:a16="http://schemas.microsoft.com/office/drawing/2014/main" id="{A8498524-180D-AB8A-84AF-EE0C9D23D7A9}"/>
              </a:ext>
            </a:extLst>
          </p:cNvPr>
          <p:cNvGraphicFramePr>
            <a:graphicFrameLocks noGrp="1"/>
          </p:cNvGraphicFramePr>
          <p:nvPr>
            <p:extLst>
              <p:ext uri="{D42A27DB-BD31-4B8C-83A1-F6EECF244321}">
                <p14:modId xmlns:p14="http://schemas.microsoft.com/office/powerpoint/2010/main" val="1047053442"/>
              </p:ext>
            </p:extLst>
          </p:nvPr>
        </p:nvGraphicFramePr>
        <p:xfrm>
          <a:off x="152400" y="909524"/>
          <a:ext cx="8611827" cy="6160135"/>
        </p:xfrm>
        <a:graphic>
          <a:graphicData uri="http://schemas.openxmlformats.org/drawingml/2006/table">
            <a:tbl>
              <a:tblPr firstRow="1" bandRow="1">
                <a:tableStyleId>{2D5ABB26-0587-4C30-8999-92F81FD0307C}</a:tableStyleId>
              </a:tblPr>
              <a:tblGrid>
                <a:gridCol w="1181714">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2019913">
                  <a:extLst>
                    <a:ext uri="{9D8B030D-6E8A-4147-A177-3AD203B41FA5}">
                      <a16:colId xmlns:a16="http://schemas.microsoft.com/office/drawing/2014/main" val="20002"/>
                    </a:ext>
                  </a:extLst>
                </a:gridCol>
              </a:tblGrid>
              <a:tr h="588854">
                <a:tc>
                  <a:txBody>
                    <a:bodyPr/>
                    <a:lstStyle/>
                    <a:p>
                      <a:pPr marL="206375" marR="197485" indent="-3175">
                        <a:lnSpc>
                          <a:spcPct val="100000"/>
                        </a:lnSpc>
                        <a:spcBef>
                          <a:spcPts val="1115"/>
                        </a:spcBef>
                      </a:pPr>
                      <a:r>
                        <a:rPr sz="1800" b="1" spc="-5" dirty="0">
                          <a:solidFill>
                            <a:srgbClr val="FFFFFF"/>
                          </a:solidFill>
                          <a:latin typeface="Calibri"/>
                          <a:cs typeface="Calibri"/>
                        </a:rPr>
                        <a:t>P</a:t>
                      </a:r>
                      <a:r>
                        <a:rPr sz="1800" b="1" spc="-30" dirty="0">
                          <a:solidFill>
                            <a:srgbClr val="FFFFFF"/>
                          </a:solidFill>
                          <a:latin typeface="Calibri"/>
                          <a:cs typeface="Calibri"/>
                        </a:rPr>
                        <a:t>r</a:t>
                      </a:r>
                      <a:r>
                        <a:rPr sz="1800" b="1" dirty="0">
                          <a:solidFill>
                            <a:srgbClr val="FFFFFF"/>
                          </a:solidFill>
                          <a:latin typeface="Calibri"/>
                          <a:cs typeface="Calibri"/>
                        </a:rPr>
                        <a:t>oj</a:t>
                      </a:r>
                      <a:r>
                        <a:rPr sz="1800" b="1" spc="5" dirty="0">
                          <a:solidFill>
                            <a:srgbClr val="FFFFFF"/>
                          </a:solidFill>
                          <a:latin typeface="Calibri"/>
                          <a:cs typeface="Calibri"/>
                        </a:rPr>
                        <a:t>e</a:t>
                      </a:r>
                      <a:r>
                        <a:rPr sz="1800" b="1" spc="-5" dirty="0">
                          <a:solidFill>
                            <a:srgbClr val="FFFFFF"/>
                          </a:solidFill>
                          <a:latin typeface="Calibri"/>
                          <a:cs typeface="Calibri"/>
                        </a:rPr>
                        <a:t>ct  </a:t>
                      </a:r>
                      <a:r>
                        <a:rPr sz="1800" b="1" spc="-35" dirty="0">
                          <a:solidFill>
                            <a:srgbClr val="FFFFFF"/>
                          </a:solidFill>
                          <a:latin typeface="Calibri"/>
                          <a:cs typeface="Calibri"/>
                        </a:rPr>
                        <a:t>Task</a:t>
                      </a:r>
                      <a:r>
                        <a:rPr sz="1800" b="1" spc="-105" dirty="0">
                          <a:solidFill>
                            <a:srgbClr val="FFFFFF"/>
                          </a:solidFill>
                          <a:latin typeface="Calibri"/>
                          <a:cs typeface="Calibri"/>
                        </a:rPr>
                        <a:t> </a:t>
                      </a:r>
                      <a:r>
                        <a:rPr sz="1800" b="1" dirty="0">
                          <a:solidFill>
                            <a:srgbClr val="FFFFFF"/>
                          </a:solidFill>
                          <a:latin typeface="Calibri"/>
                          <a:cs typeface="Calibri"/>
                        </a:rPr>
                        <a:t>ID</a:t>
                      </a:r>
                      <a:endParaRPr sz="1800">
                        <a:latin typeface="Calibri"/>
                        <a:cs typeface="Calibri"/>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0"/>
                        </a:spcBef>
                      </a:pPr>
                      <a:endParaRPr sz="1900" dirty="0">
                        <a:latin typeface="Times New Roman"/>
                        <a:cs typeface="Times New Roman"/>
                      </a:endParaRPr>
                    </a:p>
                    <a:p>
                      <a:pPr marL="1898014">
                        <a:lnSpc>
                          <a:spcPct val="100000"/>
                        </a:lnSpc>
                      </a:pPr>
                      <a:r>
                        <a:rPr sz="1800" b="1" spc="-5" dirty="0">
                          <a:solidFill>
                            <a:srgbClr val="FFFFFF"/>
                          </a:solidFill>
                          <a:latin typeface="Calibri"/>
                          <a:cs typeface="Calibri"/>
                        </a:rPr>
                        <a:t>Project </a:t>
                      </a:r>
                      <a:r>
                        <a:rPr sz="1800" b="1" spc="-35" dirty="0">
                          <a:solidFill>
                            <a:srgbClr val="FFFFFF"/>
                          </a:solidFill>
                          <a:latin typeface="Calibri"/>
                          <a:cs typeface="Calibri"/>
                        </a:rPr>
                        <a:t>Task</a:t>
                      </a:r>
                      <a:r>
                        <a:rPr sz="1800" b="1" spc="-20" dirty="0">
                          <a:solidFill>
                            <a:srgbClr val="FFFFFF"/>
                          </a:solidFill>
                          <a:latin typeface="Calibri"/>
                          <a:cs typeface="Calibri"/>
                        </a:rPr>
                        <a:t> </a:t>
                      </a:r>
                      <a:r>
                        <a:rPr sz="1800" b="1" spc="-5" dirty="0">
                          <a:solidFill>
                            <a:srgbClr val="FFFFFF"/>
                          </a:solidFill>
                          <a:latin typeface="Calibri"/>
                          <a:cs typeface="Calibri"/>
                        </a:rPr>
                        <a:t>Description</a:t>
                      </a:r>
                      <a:endParaRPr sz="1800" dirty="0">
                        <a:latin typeface="Calibri"/>
                        <a:cs typeface="Calibri"/>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218440" marR="208279" indent="266700">
                        <a:lnSpc>
                          <a:spcPct val="100000"/>
                        </a:lnSpc>
                        <a:spcBef>
                          <a:spcPts val="1115"/>
                        </a:spcBef>
                      </a:pPr>
                      <a:r>
                        <a:rPr sz="1800" b="1" spc="-10" dirty="0">
                          <a:solidFill>
                            <a:srgbClr val="FFFFFF"/>
                          </a:solidFill>
                          <a:latin typeface="Calibri"/>
                          <a:cs typeface="Calibri"/>
                        </a:rPr>
                        <a:t>Project  </a:t>
                      </a:r>
                      <a:r>
                        <a:rPr sz="1800" b="1" spc="-5" dirty="0">
                          <a:solidFill>
                            <a:srgbClr val="FFFFFF"/>
                          </a:solidFill>
                          <a:latin typeface="Calibri"/>
                          <a:cs typeface="Calibri"/>
                        </a:rPr>
                        <a:t>Milestone</a:t>
                      </a:r>
                      <a:r>
                        <a:rPr sz="1800" b="1" spc="-130" dirty="0">
                          <a:solidFill>
                            <a:srgbClr val="FFFFFF"/>
                          </a:solidFill>
                          <a:latin typeface="Calibri"/>
                          <a:cs typeface="Calibri"/>
                        </a:rPr>
                        <a:t> </a:t>
                      </a:r>
                      <a:r>
                        <a:rPr sz="1800" b="1" dirty="0">
                          <a:solidFill>
                            <a:srgbClr val="FFFFFF"/>
                          </a:solidFill>
                          <a:latin typeface="Calibri"/>
                          <a:cs typeface="Calibri"/>
                        </a:rPr>
                        <a:t>ID</a:t>
                      </a:r>
                      <a:endParaRPr sz="1800" dirty="0">
                        <a:latin typeface="Calibri"/>
                        <a:cs typeface="Calibri"/>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95796">
                <a:tc>
                  <a:txBody>
                    <a:bodyPr/>
                    <a:lstStyle/>
                    <a:p>
                      <a:pPr marR="447675" algn="r">
                        <a:lnSpc>
                          <a:spcPct val="100000"/>
                        </a:lnSpc>
                        <a:spcBef>
                          <a:spcPts val="1025"/>
                        </a:spcBef>
                      </a:pPr>
                      <a:r>
                        <a:rPr sz="1800" dirty="0">
                          <a:latin typeface="Calibri"/>
                          <a:cs typeface="Calibri"/>
                        </a:rPr>
                        <a:t>1</a:t>
                      </a:r>
                      <a:endParaRPr sz="1800">
                        <a:latin typeface="Calibri"/>
                        <a:cs typeface="Calibri"/>
                      </a:endParaRPr>
                    </a:p>
                  </a:txBody>
                  <a:tcPr marL="0" marR="0" marT="130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r>
                        <a:rPr lang="id-ID" sz="2000" dirty="0">
                          <a:latin typeface="Times New Roman"/>
                          <a:cs typeface="Times New Roman"/>
                        </a:rPr>
                        <a:t>Community Portal Home Page</a:t>
                      </a:r>
                      <a:endParaRPr sz="20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789940">
                        <a:lnSpc>
                          <a:spcPct val="100000"/>
                        </a:lnSpc>
                        <a:spcBef>
                          <a:spcPts val="1025"/>
                        </a:spcBef>
                      </a:pPr>
                      <a:r>
                        <a:rPr sz="1800" dirty="0">
                          <a:latin typeface="Calibri"/>
                          <a:cs typeface="Calibri"/>
                        </a:rPr>
                        <a:t>1</a:t>
                      </a:r>
                      <a:endParaRPr sz="1800">
                        <a:latin typeface="Calibri"/>
                        <a:cs typeface="Calibri"/>
                      </a:endParaRPr>
                    </a:p>
                  </a:txBody>
                  <a:tcPr marL="0" marR="0" marT="130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95796">
                <a:tc>
                  <a:txBody>
                    <a:bodyPr/>
                    <a:lstStyle/>
                    <a:p>
                      <a:pPr marR="448309" algn="r">
                        <a:lnSpc>
                          <a:spcPct val="100000"/>
                        </a:lnSpc>
                        <a:spcBef>
                          <a:spcPts val="1025"/>
                        </a:spcBef>
                      </a:pPr>
                      <a:r>
                        <a:rPr sz="1800" dirty="0">
                          <a:latin typeface="Calibri"/>
                          <a:cs typeface="Calibri"/>
                        </a:rPr>
                        <a:t>2</a:t>
                      </a:r>
                      <a:endParaRPr sz="1800">
                        <a:latin typeface="Calibri"/>
                        <a:cs typeface="Calibri"/>
                      </a:endParaRPr>
                    </a:p>
                  </a:txBody>
                  <a:tcPr marL="0" marR="0" marT="130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r>
                        <a:rPr lang="id-ID" sz="2000" dirty="0">
                          <a:latin typeface="Times New Roman"/>
                          <a:cs typeface="Times New Roman"/>
                        </a:rPr>
                        <a:t>Registration Page</a:t>
                      </a:r>
                      <a:endParaRPr sz="20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789940">
                        <a:lnSpc>
                          <a:spcPct val="100000"/>
                        </a:lnSpc>
                        <a:spcBef>
                          <a:spcPts val="1025"/>
                        </a:spcBef>
                      </a:pPr>
                      <a:r>
                        <a:rPr sz="1800" dirty="0">
                          <a:latin typeface="Calibri"/>
                          <a:cs typeface="Calibri"/>
                        </a:rPr>
                        <a:t>1</a:t>
                      </a:r>
                      <a:endParaRPr sz="1800">
                        <a:latin typeface="Calibri"/>
                        <a:cs typeface="Calibri"/>
                      </a:endParaRPr>
                    </a:p>
                  </a:txBody>
                  <a:tcPr marL="0" marR="0" marT="130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396417">
                <a:tc>
                  <a:txBody>
                    <a:bodyPr/>
                    <a:lstStyle/>
                    <a:p>
                      <a:pPr marR="448309" algn="r">
                        <a:lnSpc>
                          <a:spcPct val="100000"/>
                        </a:lnSpc>
                        <a:spcBef>
                          <a:spcPts val="1030"/>
                        </a:spcBef>
                      </a:pPr>
                      <a:r>
                        <a:rPr sz="1800" dirty="0">
                          <a:latin typeface="Calibri"/>
                          <a:cs typeface="Calibri"/>
                        </a:rPr>
                        <a:t>3</a:t>
                      </a:r>
                      <a:endParaRPr sz="1800">
                        <a:latin typeface="Calibri"/>
                        <a:cs typeface="Calibri"/>
                      </a:endParaRP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r>
                        <a:rPr lang="id-ID" sz="2000" dirty="0">
                          <a:latin typeface="Times New Roman"/>
                          <a:cs typeface="Times New Roman"/>
                        </a:rPr>
                        <a:t>Registration Confirmation Page</a:t>
                      </a:r>
                      <a:endParaRPr sz="20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789940">
                        <a:lnSpc>
                          <a:spcPct val="100000"/>
                        </a:lnSpc>
                        <a:spcBef>
                          <a:spcPts val="1030"/>
                        </a:spcBef>
                      </a:pPr>
                      <a:r>
                        <a:rPr sz="1800" dirty="0">
                          <a:latin typeface="Calibri"/>
                          <a:cs typeface="Calibri"/>
                        </a:rPr>
                        <a:t>1</a:t>
                      </a:r>
                      <a:endParaRPr sz="1800">
                        <a:latin typeface="Calibri"/>
                        <a:cs typeface="Calibri"/>
                      </a:endParaRP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396417">
                <a:tc>
                  <a:txBody>
                    <a:bodyPr/>
                    <a:lstStyle/>
                    <a:p>
                      <a:pPr marR="448309" algn="r">
                        <a:lnSpc>
                          <a:spcPct val="100000"/>
                        </a:lnSpc>
                        <a:spcBef>
                          <a:spcPts val="1030"/>
                        </a:spcBef>
                      </a:pPr>
                      <a:r>
                        <a:rPr sz="1800" dirty="0">
                          <a:latin typeface="Calibri"/>
                          <a:cs typeface="Calibri"/>
                        </a:rPr>
                        <a:t>4</a:t>
                      </a:r>
                      <a:endParaRPr sz="1800">
                        <a:latin typeface="Calibri"/>
                        <a:cs typeface="Calibri"/>
                      </a:endParaRP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d-ID" sz="2000" dirty="0">
                          <a:latin typeface="Times New Roman"/>
                          <a:cs typeface="Times New Roman"/>
                        </a:rPr>
                        <a:t>Page Login Page</a:t>
                      </a:r>
                    </a:p>
                    <a:p>
                      <a:pPr>
                        <a:lnSpc>
                          <a:spcPct val="100000"/>
                        </a:lnSpc>
                      </a:pPr>
                      <a:endParaRPr sz="20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763905">
                        <a:lnSpc>
                          <a:spcPct val="100000"/>
                        </a:lnSpc>
                        <a:spcBef>
                          <a:spcPts val="1030"/>
                        </a:spcBef>
                      </a:pPr>
                      <a:r>
                        <a:rPr sz="1800" dirty="0">
                          <a:latin typeface="Calibri"/>
                          <a:cs typeface="Calibri"/>
                        </a:rPr>
                        <a:t>1</a:t>
                      </a: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396417">
                <a:tc>
                  <a:txBody>
                    <a:bodyPr/>
                    <a:lstStyle/>
                    <a:p>
                      <a:pPr marR="448309" algn="r">
                        <a:lnSpc>
                          <a:spcPct val="100000"/>
                        </a:lnSpc>
                        <a:spcBef>
                          <a:spcPts val="1030"/>
                        </a:spcBef>
                      </a:pPr>
                      <a:r>
                        <a:rPr sz="1800" dirty="0">
                          <a:latin typeface="Calibri"/>
                          <a:cs typeface="Calibri"/>
                        </a:rPr>
                        <a:t>5</a:t>
                      </a:r>
                      <a:endParaRPr sz="1800">
                        <a:latin typeface="Calibri"/>
                        <a:cs typeface="Calibri"/>
                      </a:endParaRP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r>
                        <a:rPr lang="id-ID" sz="2000" dirty="0">
                          <a:latin typeface="Times New Roman"/>
                          <a:cs typeface="Times New Roman"/>
                        </a:rPr>
                        <a:t>Search Users Page</a:t>
                      </a:r>
                      <a:endParaRPr sz="20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789940">
                        <a:lnSpc>
                          <a:spcPct val="100000"/>
                        </a:lnSpc>
                        <a:spcBef>
                          <a:spcPts val="1030"/>
                        </a:spcBef>
                      </a:pPr>
                      <a:r>
                        <a:rPr sz="1800" dirty="0">
                          <a:latin typeface="Calibri"/>
                          <a:cs typeface="Calibri"/>
                        </a:rPr>
                        <a:t>1</a:t>
                      </a: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r h="396417">
                <a:tc>
                  <a:txBody>
                    <a:bodyPr/>
                    <a:lstStyle/>
                    <a:p>
                      <a:pPr marR="448309" algn="r">
                        <a:lnSpc>
                          <a:spcPct val="100000"/>
                        </a:lnSpc>
                        <a:spcBef>
                          <a:spcPts val="1030"/>
                        </a:spcBef>
                      </a:pPr>
                      <a:r>
                        <a:rPr sz="1800" dirty="0">
                          <a:latin typeface="Calibri"/>
                          <a:cs typeface="Calibri"/>
                        </a:rPr>
                        <a:t>6</a:t>
                      </a: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r>
                        <a:rPr lang="id-ID" sz="2000" dirty="0">
                          <a:latin typeface="Times New Roman"/>
                          <a:cs typeface="Times New Roman"/>
                        </a:rPr>
                        <a:t>List Search Results</a:t>
                      </a:r>
                      <a:endParaRPr sz="20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789940">
                        <a:lnSpc>
                          <a:spcPct val="100000"/>
                        </a:lnSpc>
                        <a:spcBef>
                          <a:spcPts val="1030"/>
                        </a:spcBef>
                      </a:pPr>
                      <a:r>
                        <a:rPr sz="1800" dirty="0">
                          <a:latin typeface="Calibri"/>
                          <a:cs typeface="Calibri"/>
                        </a:rPr>
                        <a:t>1</a:t>
                      </a: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6"/>
                  </a:ext>
                </a:extLst>
              </a:tr>
              <a:tr h="396417">
                <a:tc>
                  <a:txBody>
                    <a:bodyPr/>
                    <a:lstStyle/>
                    <a:p>
                      <a:pPr marR="448309" algn="r">
                        <a:lnSpc>
                          <a:spcPct val="100000"/>
                        </a:lnSpc>
                        <a:spcBef>
                          <a:spcPts val="1030"/>
                        </a:spcBef>
                      </a:pPr>
                      <a:r>
                        <a:rPr sz="1800" dirty="0">
                          <a:latin typeface="Calibri"/>
                          <a:cs typeface="Calibri"/>
                        </a:rPr>
                        <a:t>7</a:t>
                      </a:r>
                      <a:endParaRPr sz="1800">
                        <a:latin typeface="Calibri"/>
                        <a:cs typeface="Calibri"/>
                      </a:endParaRP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r>
                        <a:rPr lang="id-ID" sz="2000" dirty="0">
                          <a:latin typeface="Times New Roman"/>
                          <a:cs typeface="Times New Roman"/>
                        </a:rPr>
                        <a:t>Public Profile Page</a:t>
                      </a:r>
                      <a:endParaRPr sz="20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789940">
                        <a:lnSpc>
                          <a:spcPct val="100000"/>
                        </a:lnSpc>
                        <a:spcBef>
                          <a:spcPts val="1030"/>
                        </a:spcBef>
                      </a:pPr>
                      <a:r>
                        <a:rPr sz="1800" dirty="0">
                          <a:latin typeface="Calibri"/>
                          <a:cs typeface="Calibri"/>
                        </a:rPr>
                        <a:t>1</a:t>
                      </a: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7"/>
                  </a:ext>
                </a:extLst>
              </a:tr>
              <a:tr h="396417">
                <a:tc>
                  <a:txBody>
                    <a:bodyPr/>
                    <a:lstStyle/>
                    <a:p>
                      <a:pPr marR="447675" algn="r">
                        <a:lnSpc>
                          <a:spcPct val="100000"/>
                        </a:lnSpc>
                        <a:spcBef>
                          <a:spcPts val="1030"/>
                        </a:spcBef>
                      </a:pPr>
                      <a:r>
                        <a:rPr sz="1800" dirty="0">
                          <a:latin typeface="Calibri"/>
                          <a:cs typeface="Calibri"/>
                        </a:rPr>
                        <a:t>8</a:t>
                      </a:r>
                      <a:endParaRPr sz="1800">
                        <a:latin typeface="Calibri"/>
                        <a:cs typeface="Calibri"/>
                      </a:endParaRP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2000" dirty="0">
                          <a:latin typeface="Times New Roman"/>
                          <a:cs typeface="Times New Roman"/>
                        </a:rPr>
                        <a:t>Registration Confirmation Email</a:t>
                      </a:r>
                      <a:endParaRPr sz="20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marL="789940">
                        <a:lnSpc>
                          <a:spcPct val="100000"/>
                        </a:lnSpc>
                        <a:spcBef>
                          <a:spcPts val="1030"/>
                        </a:spcBef>
                      </a:pPr>
                      <a:r>
                        <a:rPr sz="1800" dirty="0">
                          <a:latin typeface="Calibri"/>
                          <a:cs typeface="Calibri"/>
                        </a:rPr>
                        <a:t>1</a:t>
                      </a: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10008"/>
                  </a:ext>
                </a:extLst>
              </a:tr>
              <a:tr h="396417">
                <a:tc>
                  <a:txBody>
                    <a:bodyPr/>
                    <a:lstStyle/>
                    <a:p>
                      <a:pPr marR="447675" algn="r">
                        <a:lnSpc>
                          <a:spcPct val="100000"/>
                        </a:lnSpc>
                        <a:spcBef>
                          <a:spcPts val="1030"/>
                        </a:spcBef>
                      </a:pPr>
                      <a:r>
                        <a:rPr sz="1800" dirty="0">
                          <a:latin typeface="Calibri"/>
                          <a:cs typeface="Calibri"/>
                        </a:rPr>
                        <a:t>9</a:t>
                      </a:r>
                    </a:p>
                  </a:txBody>
                  <a:tcPr marL="0" marR="0" marT="13081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2000" dirty="0">
                          <a:latin typeface="Times New Roman"/>
                          <a:cs typeface="Times New Roman"/>
                        </a:rPr>
                        <a:t>Update Profile </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marL="789940">
                        <a:lnSpc>
                          <a:spcPct val="100000"/>
                        </a:lnSpc>
                        <a:spcBef>
                          <a:spcPts val="1030"/>
                        </a:spcBef>
                      </a:pPr>
                      <a:r>
                        <a:rPr sz="1800" dirty="0">
                          <a:latin typeface="Calibri"/>
                          <a:cs typeface="Calibri"/>
                        </a:rPr>
                        <a:t>1</a:t>
                      </a:r>
                    </a:p>
                  </a:txBody>
                  <a:tcPr marL="0" marR="0" marT="13081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4289805628"/>
                  </a:ext>
                </a:extLst>
              </a:tr>
              <a:tr h="396417">
                <a:tc>
                  <a:txBody>
                    <a:bodyPr/>
                    <a:lstStyle/>
                    <a:p>
                      <a:pPr marR="447675" algn="r">
                        <a:lnSpc>
                          <a:spcPct val="100000"/>
                        </a:lnSpc>
                        <a:spcBef>
                          <a:spcPts val="1030"/>
                        </a:spcBef>
                      </a:pPr>
                      <a:r>
                        <a:rPr sz="1800" dirty="0">
                          <a:latin typeface="Calibri"/>
                          <a:cs typeface="Calibri"/>
                        </a:rPr>
                        <a:t>10</a:t>
                      </a:r>
                    </a:p>
                  </a:txBody>
                  <a:tcPr marL="0" marR="0" marT="13081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id-ID" sz="2000" dirty="0">
                          <a:latin typeface="Times New Roman"/>
                          <a:cs typeface="Times New Roman"/>
                        </a:rPr>
                        <a:t>Forget Password Page</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marL="789940">
                        <a:lnSpc>
                          <a:spcPct val="100000"/>
                        </a:lnSpc>
                        <a:spcBef>
                          <a:spcPts val="1030"/>
                        </a:spcBef>
                      </a:pPr>
                      <a:r>
                        <a:rPr sz="1800" dirty="0">
                          <a:latin typeface="Calibri"/>
                          <a:cs typeface="Calibri"/>
                        </a:rPr>
                        <a:t>1</a:t>
                      </a:r>
                    </a:p>
                  </a:txBody>
                  <a:tcPr marL="0" marR="0" marT="13081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1917174791"/>
                  </a:ext>
                </a:extLst>
              </a:tr>
              <a:tr h="396417">
                <a:tc>
                  <a:txBody>
                    <a:bodyPr/>
                    <a:lstStyle/>
                    <a:p>
                      <a:pPr marR="447675" algn="r">
                        <a:lnSpc>
                          <a:spcPct val="100000"/>
                        </a:lnSpc>
                        <a:spcBef>
                          <a:spcPts val="1030"/>
                        </a:spcBef>
                      </a:pPr>
                      <a:r>
                        <a:rPr sz="1800" dirty="0">
                          <a:latin typeface="Calibri"/>
                          <a:cs typeface="Calibri"/>
                        </a:rPr>
                        <a:t>11</a:t>
                      </a:r>
                    </a:p>
                  </a:txBody>
                  <a:tcPr marL="0" marR="0" marT="13081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en-US" sz="2000" dirty="0">
                          <a:latin typeface="Times New Roman"/>
                          <a:cs typeface="Times New Roman"/>
                        </a:rPr>
                        <a:t>Design the Forget Password Confirmation Page</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marL="789940">
                        <a:lnSpc>
                          <a:spcPct val="100000"/>
                        </a:lnSpc>
                        <a:spcBef>
                          <a:spcPts val="1030"/>
                        </a:spcBef>
                      </a:pPr>
                      <a:r>
                        <a:rPr sz="1800" dirty="0">
                          <a:latin typeface="Calibri"/>
                          <a:cs typeface="Calibri"/>
                        </a:rPr>
                        <a:t>1</a:t>
                      </a:r>
                    </a:p>
                  </a:txBody>
                  <a:tcPr marL="0" marR="0" marT="13081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3187823933"/>
                  </a:ext>
                </a:extLst>
              </a:tr>
              <a:tr h="396417">
                <a:tc>
                  <a:txBody>
                    <a:bodyPr/>
                    <a:lstStyle/>
                    <a:p>
                      <a:pPr marR="447675" algn="r">
                        <a:lnSpc>
                          <a:spcPct val="100000"/>
                        </a:lnSpc>
                        <a:spcBef>
                          <a:spcPts val="1030"/>
                        </a:spcBef>
                      </a:pPr>
                      <a:r>
                        <a:rPr lang="en-US" sz="1800" dirty="0">
                          <a:latin typeface="Calibri"/>
                          <a:cs typeface="Calibri"/>
                        </a:rPr>
                        <a:t>12</a:t>
                      </a:r>
                      <a:endParaRPr sz="1800" dirty="0">
                        <a:latin typeface="Calibri"/>
                        <a:cs typeface="Calibri"/>
                      </a:endParaRPr>
                    </a:p>
                  </a:txBody>
                  <a:tcPr marL="0" marR="0" marT="13081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a:lnSpc>
                          <a:spcPct val="100000"/>
                        </a:lnSpc>
                      </a:pPr>
                      <a:r>
                        <a:rPr lang="en-US" sz="2000" dirty="0">
                          <a:latin typeface="Times New Roman"/>
                          <a:cs typeface="Times New Roman"/>
                        </a:rPr>
                        <a:t> List job page</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marL="789940">
                        <a:lnSpc>
                          <a:spcPct val="100000"/>
                        </a:lnSpc>
                        <a:spcBef>
                          <a:spcPts val="1030"/>
                        </a:spcBef>
                      </a:pPr>
                      <a:r>
                        <a:rPr lang="en-US" sz="1800" dirty="0">
                          <a:latin typeface="Calibri"/>
                          <a:cs typeface="Calibri"/>
                        </a:rPr>
                        <a:t>1</a:t>
                      </a:r>
                      <a:endParaRPr sz="1800" dirty="0">
                        <a:latin typeface="Calibri"/>
                        <a:cs typeface="Calibri"/>
                      </a:endParaRPr>
                    </a:p>
                  </a:txBody>
                  <a:tcPr marL="0" marR="0" marT="13081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3547323162"/>
                  </a:ext>
                </a:extLst>
              </a:tr>
              <a:tr h="396417">
                <a:tc>
                  <a:txBody>
                    <a:bodyPr/>
                    <a:lstStyle/>
                    <a:p>
                      <a:pPr marR="447675" algn="r">
                        <a:lnSpc>
                          <a:spcPct val="100000"/>
                        </a:lnSpc>
                        <a:spcBef>
                          <a:spcPts val="1030"/>
                        </a:spcBef>
                      </a:pPr>
                      <a:r>
                        <a:rPr lang="en-US" sz="1800" dirty="0">
                          <a:latin typeface="Calibri"/>
                          <a:cs typeface="Calibri"/>
                        </a:rPr>
                        <a:t>13</a:t>
                      </a:r>
                      <a:endParaRPr sz="1800" dirty="0">
                        <a:latin typeface="Calibri"/>
                        <a:cs typeface="Calibri"/>
                      </a:endParaRPr>
                    </a:p>
                  </a:txBody>
                  <a:tcPr marL="0" marR="0" marT="13081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r>
                        <a:rPr lang="en-US" sz="2000" dirty="0">
                          <a:latin typeface="Times New Roman"/>
                          <a:cs typeface="Times New Roman"/>
                        </a:rPr>
                        <a:t>Create job page</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E9ECF4"/>
                    </a:solidFill>
                  </a:tcPr>
                </a:tc>
                <a:tc>
                  <a:txBody>
                    <a:bodyPr/>
                    <a:lstStyle/>
                    <a:p>
                      <a:pPr marL="789940">
                        <a:lnSpc>
                          <a:spcPct val="100000"/>
                        </a:lnSpc>
                        <a:spcBef>
                          <a:spcPts val="1030"/>
                        </a:spcBef>
                      </a:pPr>
                      <a:r>
                        <a:rPr lang="en-US" sz="1800" dirty="0">
                          <a:latin typeface="Calibri"/>
                          <a:cs typeface="Calibri"/>
                        </a:rPr>
                        <a:t>1</a:t>
                      </a:r>
                      <a:endParaRPr sz="1800" dirty="0">
                        <a:latin typeface="Calibri"/>
                        <a:cs typeface="Calibri"/>
                      </a:endParaRPr>
                    </a:p>
                  </a:txBody>
                  <a:tcPr marL="0" marR="0" marT="13081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3353878149"/>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1449070" cy="452120"/>
          </a:xfrm>
          <a:prstGeom prst="rect">
            <a:avLst/>
          </a:prstGeom>
        </p:spPr>
        <p:txBody>
          <a:bodyPr vert="horz" wrap="square" lIns="0" tIns="12065" rIns="0" bIns="0" rtlCol="0">
            <a:spAutoFit/>
          </a:bodyPr>
          <a:lstStyle/>
          <a:p>
            <a:pPr marL="12700">
              <a:lnSpc>
                <a:spcPct val="100000"/>
              </a:lnSpc>
              <a:spcBef>
                <a:spcPts val="95"/>
              </a:spcBef>
            </a:pPr>
            <a:r>
              <a:rPr spc="-5" dirty="0"/>
              <a:t>Contents</a:t>
            </a:r>
          </a:p>
        </p:txBody>
      </p:sp>
      <p:graphicFrame>
        <p:nvGraphicFramePr>
          <p:cNvPr id="3" name="object 3"/>
          <p:cNvGraphicFramePr>
            <a:graphicFrameLocks noGrp="1"/>
          </p:cNvGraphicFramePr>
          <p:nvPr/>
        </p:nvGraphicFramePr>
        <p:xfrm>
          <a:off x="173037" y="1095375"/>
          <a:ext cx="8705849" cy="5756262"/>
        </p:xfrm>
        <a:graphic>
          <a:graphicData uri="http://schemas.openxmlformats.org/drawingml/2006/table">
            <a:tbl>
              <a:tblPr firstRow="1" bandRow="1">
                <a:tableStyleId>{2D5ABB26-0587-4C30-8999-92F81FD0307C}</a:tableStyleId>
              </a:tblPr>
              <a:tblGrid>
                <a:gridCol w="1212215">
                  <a:extLst>
                    <a:ext uri="{9D8B030D-6E8A-4147-A177-3AD203B41FA5}">
                      <a16:colId xmlns:a16="http://schemas.microsoft.com/office/drawing/2014/main" val="20000"/>
                    </a:ext>
                  </a:extLst>
                </a:gridCol>
                <a:gridCol w="7493634">
                  <a:extLst>
                    <a:ext uri="{9D8B030D-6E8A-4147-A177-3AD203B41FA5}">
                      <a16:colId xmlns:a16="http://schemas.microsoft.com/office/drawing/2014/main" val="20001"/>
                    </a:ext>
                  </a:extLst>
                </a:gridCol>
              </a:tblGrid>
              <a:tr h="335279">
                <a:tc>
                  <a:txBody>
                    <a:bodyPr/>
                    <a:lstStyle/>
                    <a:p>
                      <a:pPr marL="358140">
                        <a:lnSpc>
                          <a:spcPct val="100000"/>
                        </a:lnSpc>
                        <a:spcBef>
                          <a:spcPts val="260"/>
                        </a:spcBef>
                      </a:pPr>
                      <a:r>
                        <a:rPr sz="1600" b="1" spc="-5" dirty="0">
                          <a:solidFill>
                            <a:srgbClr val="FFFFFF"/>
                          </a:solidFill>
                          <a:latin typeface="Calibri"/>
                          <a:cs typeface="Calibri"/>
                        </a:rPr>
                        <a:t>S.</a:t>
                      </a:r>
                      <a:r>
                        <a:rPr sz="1600" b="1" spc="-10" dirty="0">
                          <a:solidFill>
                            <a:srgbClr val="FFFFFF"/>
                          </a:solidFill>
                          <a:latin typeface="Calibri"/>
                          <a:cs typeface="Calibri"/>
                        </a:rPr>
                        <a:t> </a:t>
                      </a:r>
                      <a:r>
                        <a:rPr sz="1600" b="1" spc="-5" dirty="0">
                          <a:solidFill>
                            <a:srgbClr val="FFFFFF"/>
                          </a:solidFill>
                          <a:latin typeface="Calibri"/>
                          <a:cs typeface="Calibri"/>
                        </a:rPr>
                        <a:t>No.</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260"/>
                        </a:spcBef>
                      </a:pPr>
                      <a:r>
                        <a:rPr sz="1600" b="1" spc="-5" dirty="0">
                          <a:solidFill>
                            <a:srgbClr val="FFFFFF"/>
                          </a:solidFill>
                          <a:latin typeface="Calibri"/>
                          <a:cs typeface="Calibri"/>
                        </a:rPr>
                        <a:t>Description</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19913">
                <a:tc>
                  <a:txBody>
                    <a:bodyPr/>
                    <a:lstStyle/>
                    <a:p>
                      <a:pPr algn="ctr">
                        <a:lnSpc>
                          <a:spcPct val="100000"/>
                        </a:lnSpc>
                        <a:spcBef>
                          <a:spcPts val="265"/>
                        </a:spcBef>
                      </a:pPr>
                      <a:r>
                        <a:rPr sz="1500" spc="-5" dirty="0">
                          <a:latin typeface="Calibri"/>
                          <a:cs typeface="Calibri"/>
                        </a:rPr>
                        <a:t>01</a:t>
                      </a:r>
                      <a:endParaRPr sz="15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350">
                        <a:lnSpc>
                          <a:spcPct val="100000"/>
                        </a:lnSpc>
                        <a:spcBef>
                          <a:spcPts val="615"/>
                        </a:spcBef>
                      </a:pPr>
                      <a:r>
                        <a:rPr sz="1500" spc="-5" dirty="0">
                          <a:latin typeface="Calibri"/>
                          <a:cs typeface="Calibri"/>
                        </a:rPr>
                        <a:t>Development</a:t>
                      </a:r>
                      <a:r>
                        <a:rPr sz="1500" dirty="0">
                          <a:latin typeface="Calibri"/>
                          <a:cs typeface="Calibri"/>
                        </a:rPr>
                        <a:t> </a:t>
                      </a:r>
                      <a:r>
                        <a:rPr sz="1500" spc="-30" dirty="0">
                          <a:latin typeface="Calibri"/>
                          <a:cs typeface="Calibri"/>
                        </a:rPr>
                        <a:t>Tools</a:t>
                      </a:r>
                      <a:endParaRPr sz="1500">
                        <a:latin typeface="Calibri"/>
                        <a:cs typeface="Calibri"/>
                      </a:endParaRPr>
                    </a:p>
                  </a:txBody>
                  <a:tcPr marL="0" marR="0" marT="781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20040">
                <a:tc>
                  <a:txBody>
                    <a:bodyPr/>
                    <a:lstStyle/>
                    <a:p>
                      <a:pPr algn="ctr">
                        <a:lnSpc>
                          <a:spcPct val="100000"/>
                        </a:lnSpc>
                        <a:spcBef>
                          <a:spcPts val="265"/>
                        </a:spcBef>
                      </a:pPr>
                      <a:r>
                        <a:rPr sz="1500" spc="-5" dirty="0">
                          <a:latin typeface="Calibri"/>
                          <a:cs typeface="Calibri"/>
                        </a:rPr>
                        <a:t>02</a:t>
                      </a:r>
                      <a:endParaRPr sz="15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0">
                        <a:lnSpc>
                          <a:spcPct val="100000"/>
                        </a:lnSpc>
                        <a:spcBef>
                          <a:spcPts val="615"/>
                        </a:spcBef>
                      </a:pPr>
                      <a:r>
                        <a:rPr sz="1500" spc="-5" dirty="0">
                          <a:latin typeface="Calibri"/>
                          <a:cs typeface="Calibri"/>
                        </a:rPr>
                        <a:t>Feedback</a:t>
                      </a:r>
                      <a:r>
                        <a:rPr sz="1500" spc="5" dirty="0">
                          <a:latin typeface="Calibri"/>
                          <a:cs typeface="Calibri"/>
                        </a:rPr>
                        <a:t> </a:t>
                      </a:r>
                      <a:r>
                        <a:rPr sz="1500" spc="-15" dirty="0">
                          <a:latin typeface="Calibri"/>
                          <a:cs typeface="Calibri"/>
                        </a:rPr>
                        <a:t>Techniques</a:t>
                      </a:r>
                      <a:endParaRPr sz="1500">
                        <a:latin typeface="Calibri"/>
                        <a:cs typeface="Calibri"/>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320039">
                <a:tc>
                  <a:txBody>
                    <a:bodyPr/>
                    <a:lstStyle/>
                    <a:p>
                      <a:pPr algn="ctr">
                        <a:lnSpc>
                          <a:spcPct val="100000"/>
                        </a:lnSpc>
                        <a:spcBef>
                          <a:spcPts val="265"/>
                        </a:spcBef>
                      </a:pPr>
                      <a:r>
                        <a:rPr sz="1500" spc="-5" dirty="0">
                          <a:latin typeface="Calibri"/>
                          <a:cs typeface="Calibri"/>
                        </a:rPr>
                        <a:t>03</a:t>
                      </a:r>
                      <a:endParaRPr sz="15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0">
                        <a:lnSpc>
                          <a:spcPct val="100000"/>
                        </a:lnSpc>
                        <a:spcBef>
                          <a:spcPts val="615"/>
                        </a:spcBef>
                      </a:pPr>
                      <a:r>
                        <a:rPr sz="1500" spc="-10" dirty="0">
                          <a:latin typeface="Calibri"/>
                          <a:cs typeface="Calibri"/>
                        </a:rPr>
                        <a:t>Pages</a:t>
                      </a:r>
                      <a:r>
                        <a:rPr sz="1500" spc="-25" dirty="0">
                          <a:latin typeface="Calibri"/>
                          <a:cs typeface="Calibri"/>
                        </a:rPr>
                        <a:t> </a:t>
                      </a:r>
                      <a:r>
                        <a:rPr sz="1500" spc="-10" dirty="0">
                          <a:latin typeface="Calibri"/>
                          <a:cs typeface="Calibri"/>
                        </a:rPr>
                        <a:t>Inventory</a:t>
                      </a:r>
                      <a:endParaRPr sz="1500">
                        <a:latin typeface="Calibri"/>
                        <a:cs typeface="Calibri"/>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320039">
                <a:tc>
                  <a:txBody>
                    <a:bodyPr/>
                    <a:lstStyle/>
                    <a:p>
                      <a:pPr algn="ctr">
                        <a:lnSpc>
                          <a:spcPct val="100000"/>
                        </a:lnSpc>
                        <a:spcBef>
                          <a:spcPts val="265"/>
                        </a:spcBef>
                      </a:pPr>
                      <a:r>
                        <a:rPr sz="1500" spc="-5" dirty="0">
                          <a:latin typeface="Calibri"/>
                          <a:cs typeface="Calibri"/>
                        </a:rPr>
                        <a:t>04</a:t>
                      </a:r>
                      <a:endParaRPr sz="15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0">
                        <a:lnSpc>
                          <a:spcPct val="100000"/>
                        </a:lnSpc>
                        <a:spcBef>
                          <a:spcPts val="615"/>
                        </a:spcBef>
                      </a:pPr>
                      <a:r>
                        <a:rPr sz="1500" spc="-10" dirty="0">
                          <a:latin typeface="Calibri"/>
                          <a:cs typeface="Calibri"/>
                        </a:rPr>
                        <a:t>Forms </a:t>
                      </a:r>
                      <a:r>
                        <a:rPr sz="1500" dirty="0">
                          <a:latin typeface="Calibri"/>
                          <a:cs typeface="Calibri"/>
                        </a:rPr>
                        <a:t>&amp; </a:t>
                      </a:r>
                      <a:r>
                        <a:rPr sz="1500" spc="-10" dirty="0">
                          <a:latin typeface="Calibri"/>
                          <a:cs typeface="Calibri"/>
                        </a:rPr>
                        <a:t>Pages</a:t>
                      </a:r>
                      <a:r>
                        <a:rPr sz="1500" spc="-15" dirty="0">
                          <a:latin typeface="Calibri"/>
                          <a:cs typeface="Calibri"/>
                        </a:rPr>
                        <a:t> </a:t>
                      </a:r>
                      <a:r>
                        <a:rPr sz="1500" spc="-5" dirty="0">
                          <a:latin typeface="Calibri"/>
                          <a:cs typeface="Calibri"/>
                        </a:rPr>
                        <a:t>Design</a:t>
                      </a:r>
                      <a:endParaRPr sz="1500">
                        <a:latin typeface="Calibri"/>
                        <a:cs typeface="Calibri"/>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319913">
                <a:tc>
                  <a:txBody>
                    <a:bodyPr/>
                    <a:lstStyle/>
                    <a:p>
                      <a:pPr algn="ctr">
                        <a:lnSpc>
                          <a:spcPct val="100000"/>
                        </a:lnSpc>
                        <a:spcBef>
                          <a:spcPts val="265"/>
                        </a:spcBef>
                      </a:pPr>
                      <a:r>
                        <a:rPr sz="1500" spc="-5" dirty="0">
                          <a:latin typeface="Calibri"/>
                          <a:cs typeface="Calibri"/>
                        </a:rPr>
                        <a:t>05</a:t>
                      </a:r>
                      <a:endParaRPr sz="15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0">
                        <a:lnSpc>
                          <a:spcPct val="100000"/>
                        </a:lnSpc>
                        <a:spcBef>
                          <a:spcPts val="615"/>
                        </a:spcBef>
                      </a:pPr>
                      <a:r>
                        <a:rPr sz="1500" spc="-10" dirty="0">
                          <a:latin typeface="Calibri"/>
                          <a:cs typeface="Calibri"/>
                        </a:rPr>
                        <a:t>Forms </a:t>
                      </a:r>
                      <a:r>
                        <a:rPr sz="1500" dirty="0">
                          <a:latin typeface="Calibri"/>
                          <a:cs typeface="Calibri"/>
                        </a:rPr>
                        <a:t>&amp; </a:t>
                      </a:r>
                      <a:r>
                        <a:rPr sz="1500" spc="-10" dirty="0">
                          <a:latin typeface="Calibri"/>
                          <a:cs typeface="Calibri"/>
                        </a:rPr>
                        <a:t>Pages</a:t>
                      </a:r>
                      <a:r>
                        <a:rPr sz="1500" spc="-15" dirty="0">
                          <a:latin typeface="Calibri"/>
                          <a:cs typeface="Calibri"/>
                        </a:rPr>
                        <a:t> </a:t>
                      </a:r>
                      <a:r>
                        <a:rPr sz="1500" spc="-5" dirty="0">
                          <a:latin typeface="Calibri"/>
                          <a:cs typeface="Calibri"/>
                        </a:rPr>
                        <a:t>Feedback</a:t>
                      </a:r>
                      <a:endParaRPr sz="1500">
                        <a:latin typeface="Calibri"/>
                        <a:cs typeface="Calibri"/>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r h="320039">
                <a:tc>
                  <a:txBody>
                    <a:bodyPr/>
                    <a:lstStyle/>
                    <a:p>
                      <a:pPr algn="ctr">
                        <a:lnSpc>
                          <a:spcPct val="100000"/>
                        </a:lnSpc>
                        <a:spcBef>
                          <a:spcPts val="270"/>
                        </a:spcBef>
                      </a:pPr>
                      <a:r>
                        <a:rPr sz="1500" spc="-5" dirty="0">
                          <a:latin typeface="Calibri"/>
                          <a:cs typeface="Calibri"/>
                        </a:rPr>
                        <a:t>06</a:t>
                      </a:r>
                      <a:endParaRPr sz="15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0">
                        <a:lnSpc>
                          <a:spcPct val="100000"/>
                        </a:lnSpc>
                        <a:spcBef>
                          <a:spcPts val="615"/>
                        </a:spcBef>
                      </a:pPr>
                      <a:r>
                        <a:rPr sz="1500" spc="-5" dirty="0">
                          <a:latin typeface="Calibri"/>
                          <a:cs typeface="Calibri"/>
                        </a:rPr>
                        <a:t>HTML</a:t>
                      </a:r>
                      <a:r>
                        <a:rPr sz="1500" spc="-15" dirty="0">
                          <a:latin typeface="Calibri"/>
                          <a:cs typeface="Calibri"/>
                        </a:rPr>
                        <a:t> </a:t>
                      </a:r>
                      <a:r>
                        <a:rPr sz="1500" spc="-10" dirty="0">
                          <a:latin typeface="Calibri"/>
                          <a:cs typeface="Calibri"/>
                        </a:rPr>
                        <a:t>Pages</a:t>
                      </a:r>
                      <a:endParaRPr sz="1500">
                        <a:latin typeface="Calibri"/>
                        <a:cs typeface="Calibri"/>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6"/>
                  </a:ext>
                </a:extLst>
              </a:tr>
              <a:tr h="320040">
                <a:tc>
                  <a:txBody>
                    <a:bodyPr/>
                    <a:lstStyle/>
                    <a:p>
                      <a:pPr algn="ctr">
                        <a:lnSpc>
                          <a:spcPct val="100000"/>
                        </a:lnSpc>
                        <a:spcBef>
                          <a:spcPts val="265"/>
                        </a:spcBef>
                      </a:pPr>
                      <a:r>
                        <a:rPr sz="1500" spc="-10" dirty="0">
                          <a:latin typeface="Calibri"/>
                          <a:cs typeface="Calibri"/>
                        </a:rPr>
                        <a:t>07</a:t>
                      </a:r>
                      <a:endParaRPr sz="15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0">
                        <a:lnSpc>
                          <a:spcPct val="100000"/>
                        </a:lnSpc>
                        <a:spcBef>
                          <a:spcPts val="615"/>
                        </a:spcBef>
                      </a:pPr>
                      <a:r>
                        <a:rPr sz="1500" spc="-5" dirty="0">
                          <a:latin typeface="Calibri"/>
                          <a:cs typeface="Calibri"/>
                        </a:rPr>
                        <a:t>Usability</a:t>
                      </a:r>
                      <a:r>
                        <a:rPr sz="1500" spc="-20" dirty="0">
                          <a:latin typeface="Calibri"/>
                          <a:cs typeface="Calibri"/>
                        </a:rPr>
                        <a:t> </a:t>
                      </a:r>
                      <a:r>
                        <a:rPr sz="1500" spc="-5" dirty="0">
                          <a:latin typeface="Calibri"/>
                          <a:cs typeface="Calibri"/>
                        </a:rPr>
                        <a:t>Metrics</a:t>
                      </a:r>
                      <a:endParaRPr sz="1500">
                        <a:latin typeface="Calibri"/>
                        <a:cs typeface="Calibri"/>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7"/>
                  </a:ext>
                </a:extLst>
              </a:tr>
              <a:tr h="320039">
                <a:tc>
                  <a:txBody>
                    <a:bodyPr/>
                    <a:lstStyle/>
                    <a:p>
                      <a:pPr algn="ctr">
                        <a:lnSpc>
                          <a:spcPct val="100000"/>
                        </a:lnSpc>
                        <a:spcBef>
                          <a:spcPts val="270"/>
                        </a:spcBef>
                      </a:pPr>
                      <a:r>
                        <a:rPr sz="1500" spc="-5" dirty="0">
                          <a:latin typeface="Calibri"/>
                          <a:cs typeface="Calibri"/>
                        </a:rPr>
                        <a:t>08</a:t>
                      </a:r>
                      <a:endParaRPr sz="15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0">
                        <a:lnSpc>
                          <a:spcPct val="100000"/>
                        </a:lnSpc>
                        <a:spcBef>
                          <a:spcPts val="620"/>
                        </a:spcBef>
                      </a:pPr>
                      <a:r>
                        <a:rPr sz="1500" dirty="0">
                          <a:latin typeface="Calibri"/>
                          <a:cs typeface="Calibri"/>
                        </a:rPr>
                        <a:t>User </a:t>
                      </a:r>
                      <a:r>
                        <a:rPr sz="1500" spc="-10" dirty="0">
                          <a:latin typeface="Calibri"/>
                          <a:cs typeface="Calibri"/>
                        </a:rPr>
                        <a:t>Interaction</a:t>
                      </a:r>
                      <a:r>
                        <a:rPr sz="1500" spc="-35" dirty="0">
                          <a:latin typeface="Calibri"/>
                          <a:cs typeface="Calibri"/>
                        </a:rPr>
                        <a:t> </a:t>
                      </a:r>
                      <a:r>
                        <a:rPr sz="1500" spc="-10" dirty="0">
                          <a:latin typeface="Calibri"/>
                          <a:cs typeface="Calibri"/>
                        </a:rPr>
                        <a:t>Steps</a:t>
                      </a:r>
                      <a:endParaRPr sz="1500">
                        <a:latin typeface="Calibri"/>
                        <a:cs typeface="Calibri"/>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8"/>
                  </a:ext>
                </a:extLst>
              </a:tr>
              <a:tr h="319913">
                <a:tc>
                  <a:txBody>
                    <a:bodyPr/>
                    <a:lstStyle/>
                    <a:p>
                      <a:pPr algn="ctr">
                        <a:lnSpc>
                          <a:spcPct val="100000"/>
                        </a:lnSpc>
                        <a:spcBef>
                          <a:spcPts val="270"/>
                        </a:spcBef>
                      </a:pPr>
                      <a:r>
                        <a:rPr sz="1500" spc="-5" dirty="0">
                          <a:latin typeface="Calibri"/>
                          <a:cs typeface="Calibri"/>
                        </a:rPr>
                        <a:t>09</a:t>
                      </a:r>
                      <a:endParaRPr sz="15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0">
                        <a:lnSpc>
                          <a:spcPct val="100000"/>
                        </a:lnSpc>
                        <a:spcBef>
                          <a:spcPts val="620"/>
                        </a:spcBef>
                      </a:pPr>
                      <a:r>
                        <a:rPr sz="1500" dirty="0">
                          <a:latin typeface="Calibri"/>
                          <a:cs typeface="Calibri"/>
                        </a:rPr>
                        <a:t>User </a:t>
                      </a:r>
                      <a:r>
                        <a:rPr sz="1500" spc="-10" dirty="0">
                          <a:latin typeface="Calibri"/>
                          <a:cs typeface="Calibri"/>
                        </a:rPr>
                        <a:t>Interaction</a:t>
                      </a:r>
                      <a:r>
                        <a:rPr sz="1500" spc="-35" dirty="0">
                          <a:latin typeface="Calibri"/>
                          <a:cs typeface="Calibri"/>
                        </a:rPr>
                        <a:t> </a:t>
                      </a:r>
                      <a:r>
                        <a:rPr sz="1500" spc="-5" dirty="0">
                          <a:latin typeface="Calibri"/>
                          <a:cs typeface="Calibri"/>
                        </a:rPr>
                        <a:t>Flowchart</a:t>
                      </a:r>
                      <a:endParaRPr sz="1500">
                        <a:latin typeface="Calibri"/>
                        <a:cs typeface="Calibri"/>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9"/>
                  </a:ext>
                </a:extLst>
              </a:tr>
              <a:tr h="320040">
                <a:tc>
                  <a:txBody>
                    <a:bodyPr/>
                    <a:lstStyle/>
                    <a:p>
                      <a:pPr algn="ctr">
                        <a:lnSpc>
                          <a:spcPct val="100000"/>
                        </a:lnSpc>
                        <a:spcBef>
                          <a:spcPts val="270"/>
                        </a:spcBef>
                      </a:pPr>
                      <a:r>
                        <a:rPr sz="1500" spc="-5" dirty="0">
                          <a:latin typeface="Calibri"/>
                          <a:cs typeface="Calibri"/>
                        </a:rPr>
                        <a:t>10</a:t>
                      </a:r>
                      <a:endParaRPr sz="15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0">
                        <a:lnSpc>
                          <a:spcPts val="1800"/>
                        </a:lnSpc>
                        <a:spcBef>
                          <a:spcPts val="620"/>
                        </a:spcBef>
                      </a:pPr>
                      <a:r>
                        <a:rPr sz="1500" spc="-5" dirty="0">
                          <a:latin typeface="Calibri"/>
                          <a:cs typeface="Calibri"/>
                        </a:rPr>
                        <a:t>Current </a:t>
                      </a:r>
                      <a:r>
                        <a:rPr sz="1500" dirty="0">
                          <a:latin typeface="Calibri"/>
                          <a:cs typeface="Calibri"/>
                        </a:rPr>
                        <a:t>&amp; </a:t>
                      </a:r>
                      <a:r>
                        <a:rPr sz="1500" spc="-10" dirty="0">
                          <a:latin typeface="Calibri"/>
                          <a:cs typeface="Calibri"/>
                        </a:rPr>
                        <a:t>Desired</a:t>
                      </a:r>
                      <a:r>
                        <a:rPr sz="1500" spc="-15" dirty="0">
                          <a:latin typeface="Calibri"/>
                          <a:cs typeface="Calibri"/>
                        </a:rPr>
                        <a:t> </a:t>
                      </a:r>
                      <a:r>
                        <a:rPr sz="1500" dirty="0">
                          <a:latin typeface="Calibri"/>
                          <a:cs typeface="Calibri"/>
                        </a:rPr>
                        <a:t>Usability</a:t>
                      </a:r>
                      <a:endParaRPr sz="1500">
                        <a:latin typeface="Calibri"/>
                        <a:cs typeface="Calibri"/>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10"/>
                  </a:ext>
                </a:extLst>
              </a:tr>
              <a:tr h="320039">
                <a:tc>
                  <a:txBody>
                    <a:bodyPr/>
                    <a:lstStyle/>
                    <a:p>
                      <a:pPr algn="ctr">
                        <a:lnSpc>
                          <a:spcPct val="100000"/>
                        </a:lnSpc>
                        <a:spcBef>
                          <a:spcPts val="270"/>
                        </a:spcBef>
                      </a:pPr>
                      <a:r>
                        <a:rPr sz="1500" spc="-5" dirty="0">
                          <a:latin typeface="Calibri"/>
                          <a:cs typeface="Calibri"/>
                        </a:rPr>
                        <a:t>11</a:t>
                      </a:r>
                      <a:endParaRPr sz="15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0">
                        <a:lnSpc>
                          <a:spcPts val="1800"/>
                        </a:lnSpc>
                        <a:spcBef>
                          <a:spcPts val="620"/>
                        </a:spcBef>
                      </a:pPr>
                      <a:r>
                        <a:rPr sz="1500" spc="-5" dirty="0">
                          <a:latin typeface="Calibri"/>
                          <a:cs typeface="Calibri"/>
                        </a:rPr>
                        <a:t>Prototype</a:t>
                      </a:r>
                      <a:r>
                        <a:rPr sz="1500" spc="-50" dirty="0">
                          <a:latin typeface="Calibri"/>
                          <a:cs typeface="Calibri"/>
                        </a:rPr>
                        <a:t> </a:t>
                      </a:r>
                      <a:r>
                        <a:rPr sz="1500" spc="-10" dirty="0">
                          <a:latin typeface="Calibri"/>
                          <a:cs typeface="Calibri"/>
                        </a:rPr>
                        <a:t>Screen</a:t>
                      </a:r>
                      <a:endParaRPr sz="1500">
                        <a:latin typeface="Calibri"/>
                        <a:cs typeface="Calibri"/>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11"/>
                  </a:ext>
                </a:extLst>
              </a:tr>
              <a:tr h="320040">
                <a:tc>
                  <a:txBody>
                    <a:bodyPr/>
                    <a:lstStyle/>
                    <a:p>
                      <a:pPr algn="ctr">
                        <a:lnSpc>
                          <a:spcPct val="100000"/>
                        </a:lnSpc>
                        <a:spcBef>
                          <a:spcPts val="270"/>
                        </a:spcBef>
                      </a:pPr>
                      <a:r>
                        <a:rPr sz="1500" spc="-5" dirty="0">
                          <a:latin typeface="Calibri"/>
                          <a:cs typeface="Calibri"/>
                        </a:rPr>
                        <a:t>12</a:t>
                      </a:r>
                      <a:endParaRPr sz="15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0">
                        <a:lnSpc>
                          <a:spcPct val="100000"/>
                        </a:lnSpc>
                        <a:spcBef>
                          <a:spcPts val="620"/>
                        </a:spcBef>
                      </a:pPr>
                      <a:r>
                        <a:rPr sz="1500" spc="-5" dirty="0">
                          <a:latin typeface="Calibri"/>
                          <a:cs typeface="Calibri"/>
                        </a:rPr>
                        <a:t>Prototype</a:t>
                      </a:r>
                      <a:r>
                        <a:rPr sz="1500" spc="-50" dirty="0">
                          <a:latin typeface="Calibri"/>
                          <a:cs typeface="Calibri"/>
                        </a:rPr>
                        <a:t> </a:t>
                      </a:r>
                      <a:r>
                        <a:rPr sz="1500" spc="-5" dirty="0">
                          <a:latin typeface="Calibri"/>
                          <a:cs typeface="Calibri"/>
                        </a:rPr>
                        <a:t>Feedback</a:t>
                      </a:r>
                      <a:endParaRPr sz="1500">
                        <a:latin typeface="Calibri"/>
                        <a:cs typeface="Calibri"/>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12"/>
                  </a:ext>
                </a:extLst>
              </a:tr>
              <a:tr h="319976">
                <a:tc>
                  <a:txBody>
                    <a:bodyPr/>
                    <a:lstStyle/>
                    <a:p>
                      <a:pPr algn="ctr">
                        <a:lnSpc>
                          <a:spcPct val="100000"/>
                        </a:lnSpc>
                        <a:spcBef>
                          <a:spcPts val="270"/>
                        </a:spcBef>
                      </a:pPr>
                      <a:r>
                        <a:rPr sz="1500" spc="-5" dirty="0">
                          <a:latin typeface="Calibri"/>
                          <a:cs typeface="Calibri"/>
                        </a:rPr>
                        <a:t>13</a:t>
                      </a:r>
                      <a:endParaRPr sz="15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0">
                        <a:lnSpc>
                          <a:spcPts val="1800"/>
                        </a:lnSpc>
                        <a:spcBef>
                          <a:spcPts val="620"/>
                        </a:spcBef>
                      </a:pPr>
                      <a:r>
                        <a:rPr sz="1500" dirty="0">
                          <a:latin typeface="Calibri"/>
                          <a:cs typeface="Calibri"/>
                        </a:rPr>
                        <a:t>Usability</a:t>
                      </a:r>
                      <a:r>
                        <a:rPr sz="1500" spc="-15" dirty="0">
                          <a:latin typeface="Calibri"/>
                          <a:cs typeface="Calibri"/>
                        </a:rPr>
                        <a:t> </a:t>
                      </a:r>
                      <a:r>
                        <a:rPr sz="1500" spc="-40" dirty="0">
                          <a:latin typeface="Calibri"/>
                          <a:cs typeface="Calibri"/>
                        </a:rPr>
                        <a:t>Test</a:t>
                      </a:r>
                      <a:endParaRPr sz="1500">
                        <a:latin typeface="Calibri"/>
                        <a:cs typeface="Calibri"/>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13"/>
                  </a:ext>
                </a:extLst>
              </a:tr>
              <a:tr h="320001">
                <a:tc>
                  <a:txBody>
                    <a:bodyPr/>
                    <a:lstStyle/>
                    <a:p>
                      <a:pPr algn="ctr">
                        <a:lnSpc>
                          <a:spcPct val="100000"/>
                        </a:lnSpc>
                        <a:spcBef>
                          <a:spcPts val="270"/>
                        </a:spcBef>
                      </a:pPr>
                      <a:r>
                        <a:rPr sz="1500" spc="-10" dirty="0">
                          <a:latin typeface="Calibri"/>
                          <a:cs typeface="Calibri"/>
                        </a:rPr>
                        <a:t>14</a:t>
                      </a:r>
                      <a:endParaRPr sz="15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0">
                        <a:lnSpc>
                          <a:spcPts val="1800"/>
                        </a:lnSpc>
                        <a:spcBef>
                          <a:spcPts val="620"/>
                        </a:spcBef>
                      </a:pPr>
                      <a:r>
                        <a:rPr sz="1500" spc="-5" dirty="0">
                          <a:latin typeface="Calibri"/>
                          <a:cs typeface="Calibri"/>
                        </a:rPr>
                        <a:t>Project Milestones </a:t>
                      </a:r>
                      <a:r>
                        <a:rPr sz="1500" dirty="0">
                          <a:latin typeface="Calibri"/>
                          <a:cs typeface="Calibri"/>
                        </a:rPr>
                        <a:t>&amp;</a:t>
                      </a:r>
                      <a:r>
                        <a:rPr sz="1500" spc="-20" dirty="0">
                          <a:latin typeface="Calibri"/>
                          <a:cs typeface="Calibri"/>
                        </a:rPr>
                        <a:t> </a:t>
                      </a:r>
                      <a:r>
                        <a:rPr sz="1500" spc="-30" dirty="0">
                          <a:latin typeface="Calibri"/>
                          <a:cs typeface="Calibri"/>
                        </a:rPr>
                        <a:t>Tasks</a:t>
                      </a:r>
                      <a:endParaRPr sz="1500">
                        <a:latin typeface="Calibri"/>
                        <a:cs typeface="Calibri"/>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14"/>
                  </a:ext>
                </a:extLst>
              </a:tr>
              <a:tr h="320014">
                <a:tc>
                  <a:txBody>
                    <a:bodyPr/>
                    <a:lstStyle/>
                    <a:p>
                      <a:pPr algn="ctr">
                        <a:lnSpc>
                          <a:spcPct val="100000"/>
                        </a:lnSpc>
                        <a:spcBef>
                          <a:spcPts val="275"/>
                        </a:spcBef>
                      </a:pPr>
                      <a:r>
                        <a:rPr sz="1500" spc="-5" dirty="0">
                          <a:latin typeface="Calibri"/>
                          <a:cs typeface="Calibri"/>
                        </a:rPr>
                        <a:t>15</a:t>
                      </a:r>
                      <a:endParaRPr sz="15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0">
                        <a:lnSpc>
                          <a:spcPts val="1795"/>
                        </a:lnSpc>
                        <a:spcBef>
                          <a:spcPts val="625"/>
                        </a:spcBef>
                      </a:pPr>
                      <a:r>
                        <a:rPr sz="1500" spc="-5" dirty="0">
                          <a:latin typeface="Calibri"/>
                          <a:cs typeface="Calibri"/>
                        </a:rPr>
                        <a:t>Milestone Feedback </a:t>
                      </a:r>
                      <a:r>
                        <a:rPr sz="1500" dirty="0">
                          <a:latin typeface="Calibri"/>
                          <a:cs typeface="Calibri"/>
                        </a:rPr>
                        <a:t>&amp; </a:t>
                      </a:r>
                      <a:r>
                        <a:rPr sz="1500" spc="-5" dirty="0">
                          <a:latin typeface="Calibri"/>
                          <a:cs typeface="Calibri"/>
                        </a:rPr>
                        <a:t>Action</a:t>
                      </a:r>
                      <a:r>
                        <a:rPr sz="1500" spc="-15" dirty="0">
                          <a:latin typeface="Calibri"/>
                          <a:cs typeface="Calibri"/>
                        </a:rPr>
                        <a:t> taken</a:t>
                      </a:r>
                      <a:endParaRPr sz="1500">
                        <a:latin typeface="Calibri"/>
                        <a:cs typeface="Calibr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15"/>
                  </a:ext>
                </a:extLst>
              </a:tr>
              <a:tr h="320001">
                <a:tc>
                  <a:txBody>
                    <a:bodyPr/>
                    <a:lstStyle/>
                    <a:p>
                      <a:pPr algn="ctr">
                        <a:lnSpc>
                          <a:spcPct val="100000"/>
                        </a:lnSpc>
                        <a:spcBef>
                          <a:spcPts val="275"/>
                        </a:spcBef>
                      </a:pPr>
                      <a:r>
                        <a:rPr sz="1500" spc="-5" dirty="0">
                          <a:latin typeface="Calibri"/>
                          <a:cs typeface="Calibri"/>
                        </a:rPr>
                        <a:t>16</a:t>
                      </a:r>
                      <a:endParaRPr sz="15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0">
                        <a:lnSpc>
                          <a:spcPts val="1795"/>
                        </a:lnSpc>
                        <a:spcBef>
                          <a:spcPts val="625"/>
                        </a:spcBef>
                      </a:pPr>
                      <a:r>
                        <a:rPr sz="1500" spc="-10" dirty="0">
                          <a:latin typeface="Calibri"/>
                          <a:cs typeface="Calibri"/>
                        </a:rPr>
                        <a:t>Project </a:t>
                      </a:r>
                      <a:r>
                        <a:rPr sz="1500" spc="-5" dirty="0">
                          <a:latin typeface="Calibri"/>
                          <a:cs typeface="Calibri"/>
                        </a:rPr>
                        <a:t>Results</a:t>
                      </a:r>
                      <a:endParaRPr sz="1500">
                        <a:latin typeface="Calibri"/>
                        <a:cs typeface="Calibr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16"/>
                  </a:ext>
                </a:extLst>
              </a:tr>
              <a:tr h="300897">
                <a:tc>
                  <a:txBody>
                    <a:bodyPr/>
                    <a:lstStyle/>
                    <a:p>
                      <a:pPr algn="ctr">
                        <a:lnSpc>
                          <a:spcPct val="100000"/>
                        </a:lnSpc>
                        <a:spcBef>
                          <a:spcPts val="275"/>
                        </a:spcBef>
                      </a:pPr>
                      <a:r>
                        <a:rPr sz="1500" spc="-5" dirty="0">
                          <a:latin typeface="Calibri"/>
                          <a:cs typeface="Calibri"/>
                        </a:rPr>
                        <a:t>17</a:t>
                      </a:r>
                      <a:endParaRPr sz="15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marL="6350">
                        <a:lnSpc>
                          <a:spcPts val="1645"/>
                        </a:lnSpc>
                        <a:spcBef>
                          <a:spcPts val="625"/>
                        </a:spcBef>
                      </a:pPr>
                      <a:r>
                        <a:rPr sz="1500" spc="-5" dirty="0">
                          <a:latin typeface="Calibri"/>
                          <a:cs typeface="Calibri"/>
                        </a:rPr>
                        <a:t>Proposed</a:t>
                      </a:r>
                      <a:r>
                        <a:rPr sz="1500" spc="-30" dirty="0">
                          <a:latin typeface="Calibri"/>
                          <a:cs typeface="Calibri"/>
                        </a:rPr>
                        <a:t> </a:t>
                      </a:r>
                      <a:r>
                        <a:rPr sz="1500" spc="-10" dirty="0">
                          <a:latin typeface="Calibri"/>
                          <a:cs typeface="Calibri"/>
                        </a:rPr>
                        <a:t>Improvements</a:t>
                      </a:r>
                      <a:endParaRPr sz="1500">
                        <a:latin typeface="Calibri"/>
                        <a:cs typeface="Calibr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6175375" cy="452120"/>
          </a:xfrm>
          <a:prstGeom prst="rect">
            <a:avLst/>
          </a:prstGeom>
        </p:spPr>
        <p:txBody>
          <a:bodyPr vert="horz" wrap="square" lIns="0" tIns="12065" rIns="0" bIns="0" rtlCol="0">
            <a:spAutoFit/>
          </a:bodyPr>
          <a:lstStyle/>
          <a:p>
            <a:pPr marL="12700">
              <a:lnSpc>
                <a:spcPct val="100000"/>
              </a:lnSpc>
              <a:spcBef>
                <a:spcPts val="95"/>
              </a:spcBef>
            </a:pPr>
            <a:r>
              <a:rPr spc="-5" dirty="0"/>
              <a:t>15. </a:t>
            </a:r>
            <a:r>
              <a:rPr dirty="0"/>
              <a:t>Milestone </a:t>
            </a:r>
            <a:r>
              <a:rPr spc="-5" dirty="0"/>
              <a:t>Feedback &amp; Action</a:t>
            </a:r>
            <a:r>
              <a:rPr spc="-150" dirty="0"/>
              <a:t> </a:t>
            </a:r>
            <a:r>
              <a:rPr spc="-5" dirty="0"/>
              <a:t>taken</a:t>
            </a:r>
          </a:p>
        </p:txBody>
      </p:sp>
      <p:graphicFrame>
        <p:nvGraphicFramePr>
          <p:cNvPr id="3" name="object 3"/>
          <p:cNvGraphicFramePr>
            <a:graphicFrameLocks noGrp="1"/>
          </p:cNvGraphicFramePr>
          <p:nvPr/>
        </p:nvGraphicFramePr>
        <p:xfrm>
          <a:off x="173037" y="1190625"/>
          <a:ext cx="8784590" cy="5400668"/>
        </p:xfrm>
        <a:graphic>
          <a:graphicData uri="http://schemas.openxmlformats.org/drawingml/2006/table">
            <a:tbl>
              <a:tblPr firstRow="1" bandRow="1">
                <a:tableStyleId>{2D5ABB26-0587-4C30-8999-92F81FD0307C}</a:tableStyleId>
              </a:tblPr>
              <a:tblGrid>
                <a:gridCol w="1296035">
                  <a:extLst>
                    <a:ext uri="{9D8B030D-6E8A-4147-A177-3AD203B41FA5}">
                      <a16:colId xmlns:a16="http://schemas.microsoft.com/office/drawing/2014/main" val="20000"/>
                    </a:ext>
                  </a:extLst>
                </a:gridCol>
                <a:gridCol w="4176395">
                  <a:extLst>
                    <a:ext uri="{9D8B030D-6E8A-4147-A177-3AD203B41FA5}">
                      <a16:colId xmlns:a16="http://schemas.microsoft.com/office/drawing/2014/main" val="20001"/>
                    </a:ext>
                  </a:extLst>
                </a:gridCol>
                <a:gridCol w="3312160">
                  <a:extLst>
                    <a:ext uri="{9D8B030D-6E8A-4147-A177-3AD203B41FA5}">
                      <a16:colId xmlns:a16="http://schemas.microsoft.com/office/drawing/2014/main" val="20002"/>
                    </a:ext>
                  </a:extLst>
                </a:gridCol>
              </a:tblGrid>
              <a:tr h="876173">
                <a:tc>
                  <a:txBody>
                    <a:bodyPr/>
                    <a:lstStyle/>
                    <a:p>
                      <a:pPr marL="44450" marR="36830" indent="266700">
                        <a:lnSpc>
                          <a:spcPct val="100000"/>
                        </a:lnSpc>
                        <a:spcBef>
                          <a:spcPts val="1205"/>
                        </a:spcBef>
                      </a:pPr>
                      <a:r>
                        <a:rPr sz="1800" b="1" spc="-10" dirty="0">
                          <a:solidFill>
                            <a:srgbClr val="FFFFFF"/>
                          </a:solidFill>
                          <a:latin typeface="Calibri"/>
                          <a:cs typeface="Calibri"/>
                        </a:rPr>
                        <a:t>Project  </a:t>
                      </a:r>
                      <a:r>
                        <a:rPr sz="1800" b="1" spc="-5" dirty="0">
                          <a:solidFill>
                            <a:srgbClr val="FFFFFF"/>
                          </a:solidFill>
                          <a:latin typeface="Calibri"/>
                          <a:cs typeface="Calibri"/>
                        </a:rPr>
                        <a:t>Milestone</a:t>
                      </a:r>
                      <a:r>
                        <a:rPr sz="1800" b="1" spc="-130" dirty="0">
                          <a:solidFill>
                            <a:srgbClr val="FFFFFF"/>
                          </a:solidFill>
                          <a:latin typeface="Calibri"/>
                          <a:cs typeface="Calibri"/>
                        </a:rPr>
                        <a:t> </a:t>
                      </a:r>
                      <a:r>
                        <a:rPr sz="1800" b="1" dirty="0">
                          <a:solidFill>
                            <a:srgbClr val="FFFFFF"/>
                          </a:solidFill>
                          <a:latin typeface="Calibri"/>
                          <a:cs typeface="Calibri"/>
                        </a:rPr>
                        <a:t>ID</a:t>
                      </a:r>
                      <a:endParaRPr sz="1800">
                        <a:latin typeface="Calibri"/>
                        <a:cs typeface="Calibri"/>
                      </a:endParaRPr>
                    </a:p>
                  </a:txBody>
                  <a:tcPr marL="0" marR="0" marT="1530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82370" marR="97155" indent="-1076325">
                        <a:lnSpc>
                          <a:spcPct val="100000"/>
                        </a:lnSpc>
                        <a:spcBef>
                          <a:spcPts val="1205"/>
                        </a:spcBef>
                      </a:pPr>
                      <a:r>
                        <a:rPr sz="1800" b="1" spc="-5" dirty="0">
                          <a:solidFill>
                            <a:srgbClr val="FFFFFF"/>
                          </a:solidFill>
                          <a:latin typeface="Calibri"/>
                          <a:cs typeface="Calibri"/>
                        </a:rPr>
                        <a:t>Milestone Feedback </a:t>
                      </a:r>
                      <a:r>
                        <a:rPr sz="1800" b="1" spc="-10" dirty="0">
                          <a:solidFill>
                            <a:srgbClr val="FFFFFF"/>
                          </a:solidFill>
                          <a:latin typeface="Calibri"/>
                          <a:cs typeface="Calibri"/>
                        </a:rPr>
                        <a:t>received from </a:t>
                      </a:r>
                      <a:r>
                        <a:rPr sz="1800" b="1" spc="-25" dirty="0">
                          <a:solidFill>
                            <a:srgbClr val="FFFFFF"/>
                          </a:solidFill>
                          <a:latin typeface="Calibri"/>
                          <a:cs typeface="Calibri"/>
                        </a:rPr>
                        <a:t>Tutor</a:t>
                      </a:r>
                      <a:r>
                        <a:rPr sz="1800" b="1" spc="-130" dirty="0">
                          <a:solidFill>
                            <a:srgbClr val="FFFFFF"/>
                          </a:solidFill>
                          <a:latin typeface="Calibri"/>
                          <a:cs typeface="Calibri"/>
                        </a:rPr>
                        <a:t> </a:t>
                      </a:r>
                      <a:r>
                        <a:rPr sz="1800" b="1" dirty="0">
                          <a:solidFill>
                            <a:srgbClr val="FFFFFF"/>
                          </a:solidFill>
                          <a:latin typeface="Calibri"/>
                          <a:cs typeface="Calibri"/>
                        </a:rPr>
                        <a:t>/  </a:t>
                      </a:r>
                      <a:r>
                        <a:rPr sz="1800" b="1" spc="-5" dirty="0">
                          <a:solidFill>
                            <a:srgbClr val="FFFFFF"/>
                          </a:solidFill>
                          <a:latin typeface="Calibri"/>
                          <a:cs typeface="Calibri"/>
                        </a:rPr>
                        <a:t>Learning</a:t>
                      </a:r>
                      <a:r>
                        <a:rPr sz="1800" b="1" spc="-30" dirty="0">
                          <a:solidFill>
                            <a:srgbClr val="FFFFFF"/>
                          </a:solidFill>
                          <a:latin typeface="Calibri"/>
                          <a:cs typeface="Calibri"/>
                        </a:rPr>
                        <a:t> </a:t>
                      </a:r>
                      <a:r>
                        <a:rPr sz="1800" b="1" spc="-15" dirty="0">
                          <a:solidFill>
                            <a:srgbClr val="FFFFFF"/>
                          </a:solidFill>
                          <a:latin typeface="Calibri"/>
                          <a:cs typeface="Calibri"/>
                        </a:rPr>
                        <a:t>Facilitator</a:t>
                      </a:r>
                      <a:endParaRPr sz="1800">
                        <a:latin typeface="Calibri"/>
                        <a:cs typeface="Calibri"/>
                      </a:endParaRPr>
                    </a:p>
                  </a:txBody>
                  <a:tcPr marL="0" marR="0" marT="1530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93165" marR="1040765" indent="-144780">
                        <a:lnSpc>
                          <a:spcPct val="100000"/>
                        </a:lnSpc>
                        <a:spcBef>
                          <a:spcPts val="1205"/>
                        </a:spcBef>
                      </a:pPr>
                      <a:r>
                        <a:rPr sz="1800" b="1" dirty="0">
                          <a:solidFill>
                            <a:srgbClr val="FFFFFF"/>
                          </a:solidFill>
                          <a:latin typeface="Calibri"/>
                          <a:cs typeface="Calibri"/>
                        </a:rPr>
                        <a:t>Action</a:t>
                      </a:r>
                      <a:r>
                        <a:rPr sz="1800" b="1" spc="-114" dirty="0">
                          <a:solidFill>
                            <a:srgbClr val="FFFFFF"/>
                          </a:solidFill>
                          <a:latin typeface="Calibri"/>
                          <a:cs typeface="Calibri"/>
                        </a:rPr>
                        <a:t> </a:t>
                      </a:r>
                      <a:r>
                        <a:rPr sz="1800" b="1" spc="-40" dirty="0">
                          <a:solidFill>
                            <a:srgbClr val="FFFFFF"/>
                          </a:solidFill>
                          <a:latin typeface="Calibri"/>
                          <a:cs typeface="Calibri"/>
                        </a:rPr>
                        <a:t>Taken  (Yes </a:t>
                      </a:r>
                      <a:r>
                        <a:rPr sz="1800" b="1" dirty="0">
                          <a:solidFill>
                            <a:srgbClr val="FFFFFF"/>
                          </a:solidFill>
                          <a:latin typeface="Calibri"/>
                          <a:cs typeface="Calibri"/>
                        </a:rPr>
                        <a:t>/ No)</a:t>
                      </a:r>
                      <a:endParaRPr sz="1800">
                        <a:latin typeface="Calibri"/>
                        <a:cs typeface="Calibri"/>
                      </a:endParaRPr>
                    </a:p>
                  </a:txBody>
                  <a:tcPr marL="0" marR="0" marT="1530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47979">
                <a:tc rowSpan="4">
                  <a:txBody>
                    <a:bodyPr/>
                    <a:lstStyle/>
                    <a:p>
                      <a:pPr>
                        <a:lnSpc>
                          <a:spcPct val="100000"/>
                        </a:lnSpc>
                      </a:pPr>
                      <a:endParaRPr sz="1800">
                        <a:latin typeface="Times New Roman"/>
                        <a:cs typeface="Times New Roman"/>
                      </a:endParaRPr>
                    </a:p>
                    <a:p>
                      <a:pPr>
                        <a:lnSpc>
                          <a:spcPct val="100000"/>
                        </a:lnSpc>
                        <a:spcBef>
                          <a:spcPts val="10"/>
                        </a:spcBef>
                      </a:pPr>
                      <a:endParaRPr sz="1950">
                        <a:latin typeface="Times New Roman"/>
                        <a:cs typeface="Times New Roman"/>
                      </a:endParaRPr>
                    </a:p>
                    <a:p>
                      <a:pPr marL="52069" algn="ctr">
                        <a:lnSpc>
                          <a:spcPct val="100000"/>
                        </a:lnSpc>
                      </a:pPr>
                      <a:r>
                        <a:rPr sz="1800" dirty="0">
                          <a:latin typeface="Calibri"/>
                          <a:cs typeface="Calibri"/>
                        </a:rPr>
                        <a:t>1</a:t>
                      </a:r>
                      <a:endParaRPr sz="18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4810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34797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34810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347979">
                <a:tc rowSpan="4">
                  <a:txBody>
                    <a:bodyPr/>
                    <a:lstStyle/>
                    <a:p>
                      <a:pPr>
                        <a:lnSpc>
                          <a:spcPct val="100000"/>
                        </a:lnSpc>
                      </a:pPr>
                      <a:endParaRPr sz="1800">
                        <a:latin typeface="Times New Roman"/>
                        <a:cs typeface="Times New Roman"/>
                      </a:endParaRPr>
                    </a:p>
                    <a:p>
                      <a:pPr>
                        <a:lnSpc>
                          <a:spcPct val="100000"/>
                        </a:lnSpc>
                        <a:spcBef>
                          <a:spcPts val="10"/>
                        </a:spcBef>
                      </a:pPr>
                      <a:endParaRPr sz="1950">
                        <a:latin typeface="Times New Roman"/>
                        <a:cs typeface="Times New Roman"/>
                      </a:endParaRPr>
                    </a:p>
                    <a:p>
                      <a:pPr marL="635" algn="ctr">
                        <a:lnSpc>
                          <a:spcPct val="100000"/>
                        </a:lnSpc>
                      </a:pPr>
                      <a:r>
                        <a:rPr sz="1800" dirty="0">
                          <a:latin typeface="Calibri"/>
                          <a:cs typeface="Calibri"/>
                        </a:rPr>
                        <a:t>2</a:t>
                      </a:r>
                      <a:endParaRPr sz="18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r h="348106">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6"/>
                  </a:ext>
                </a:extLst>
              </a:tr>
              <a:tr h="3479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7"/>
                  </a:ext>
                </a:extLst>
              </a:tr>
              <a:tr h="3479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8"/>
                  </a:ext>
                </a:extLst>
              </a:tr>
              <a:tr h="348106">
                <a:tc rowSpan="5">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L="635" algn="ctr">
                        <a:lnSpc>
                          <a:spcPct val="100000"/>
                        </a:lnSpc>
                        <a:spcBef>
                          <a:spcPts val="1560"/>
                        </a:spcBef>
                      </a:pPr>
                      <a:r>
                        <a:rPr sz="1800" dirty="0">
                          <a:latin typeface="Calibri"/>
                          <a:cs typeface="Calibri"/>
                        </a:rPr>
                        <a:t>3</a:t>
                      </a:r>
                      <a:endParaRPr sz="18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9"/>
                  </a:ext>
                </a:extLst>
              </a:tr>
              <a:tr h="3479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10"/>
                  </a:ext>
                </a:extLst>
              </a:tr>
              <a:tr h="348106">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11"/>
                  </a:ext>
                </a:extLst>
              </a:tr>
              <a:tr h="348043">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12"/>
                  </a:ext>
                </a:extLst>
              </a:tr>
              <a:tr h="348043">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840479" cy="452120"/>
          </a:xfrm>
          <a:prstGeom prst="rect">
            <a:avLst/>
          </a:prstGeom>
        </p:spPr>
        <p:txBody>
          <a:bodyPr vert="horz" wrap="square" lIns="0" tIns="12065" rIns="0" bIns="0" rtlCol="0">
            <a:spAutoFit/>
          </a:bodyPr>
          <a:lstStyle/>
          <a:p>
            <a:pPr marL="12700">
              <a:lnSpc>
                <a:spcPct val="100000"/>
              </a:lnSpc>
              <a:spcBef>
                <a:spcPts val="95"/>
              </a:spcBef>
            </a:pPr>
            <a:r>
              <a:rPr spc="-5" dirty="0"/>
              <a:t>16. Project Results</a:t>
            </a:r>
            <a:r>
              <a:rPr spc="-20" dirty="0"/>
              <a:t> </a:t>
            </a:r>
            <a:endParaRPr dirty="0"/>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 y="1147572"/>
            <a:ext cx="8951976" cy="417880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186639" y="1128083"/>
            <a:ext cx="8614410" cy="407163"/>
          </a:xfrm>
          <a:prstGeom prst="rect">
            <a:avLst/>
          </a:prstGeom>
        </p:spPr>
        <p:txBody>
          <a:bodyPr vert="horz" wrap="square" lIns="0" tIns="98425" rIns="0" bIns="0" rtlCol="0">
            <a:spAutoFit/>
          </a:bodyPr>
          <a:lstStyle/>
          <a:p>
            <a:pPr marL="299085" indent="-286385">
              <a:lnSpc>
                <a:spcPct val="100000"/>
              </a:lnSpc>
              <a:spcBef>
                <a:spcPts val="775"/>
              </a:spcBef>
              <a:buFont typeface="Wingdings"/>
              <a:buChar char=""/>
              <a:tabLst>
                <a:tab pos="299720" algn="l"/>
              </a:tabLst>
            </a:pPr>
            <a:r>
              <a:rPr lang="en-US" sz="2000" b="1" spc="-5" dirty="0">
                <a:latin typeface="Calibri"/>
                <a:cs typeface="Calibri"/>
              </a:rPr>
              <a:t>Screen Capture</a:t>
            </a:r>
            <a:endParaRPr sz="2000" dirty="0">
              <a:latin typeface="Calibri"/>
              <a:cs typeface="Calibri"/>
            </a:endParaRPr>
          </a:p>
        </p:txBody>
      </p:sp>
      <p:pic>
        <p:nvPicPr>
          <p:cNvPr id="9" name="Picture 8">
            <a:extLst>
              <a:ext uri="{FF2B5EF4-FFF2-40B4-BE49-F238E27FC236}">
                <a16:creationId xmlns:a16="http://schemas.microsoft.com/office/drawing/2014/main" id="{5925F4AB-9FC5-CACC-80E8-842F67D3C0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215" y="1778343"/>
            <a:ext cx="4038600" cy="1981438"/>
          </a:xfrm>
          <a:prstGeom prst="rect">
            <a:avLst/>
          </a:prstGeom>
        </p:spPr>
      </p:pic>
      <p:pic>
        <p:nvPicPr>
          <p:cNvPr id="11" name="Picture 10">
            <a:extLst>
              <a:ext uri="{FF2B5EF4-FFF2-40B4-BE49-F238E27FC236}">
                <a16:creationId xmlns:a16="http://schemas.microsoft.com/office/drawing/2014/main" id="{0A4798EA-A76A-6882-D857-1A8185DDD4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153" y="4413902"/>
            <a:ext cx="4038600" cy="2015093"/>
          </a:xfrm>
          <a:prstGeom prst="rect">
            <a:avLst/>
          </a:prstGeom>
        </p:spPr>
      </p:pic>
      <p:pic>
        <p:nvPicPr>
          <p:cNvPr id="13" name="Picture 12">
            <a:extLst>
              <a:ext uri="{FF2B5EF4-FFF2-40B4-BE49-F238E27FC236}">
                <a16:creationId xmlns:a16="http://schemas.microsoft.com/office/drawing/2014/main" id="{D0EDCF8B-C4C0-DA9A-458C-163A275A79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6178" y="4500089"/>
            <a:ext cx="4038600" cy="1996162"/>
          </a:xfrm>
          <a:prstGeom prst="rect">
            <a:avLst/>
          </a:prstGeom>
        </p:spPr>
      </p:pic>
      <p:pic>
        <p:nvPicPr>
          <p:cNvPr id="15" name="Picture 14">
            <a:extLst>
              <a:ext uri="{FF2B5EF4-FFF2-40B4-BE49-F238E27FC236}">
                <a16:creationId xmlns:a16="http://schemas.microsoft.com/office/drawing/2014/main" id="{ABAAF2FC-D431-75FB-C87F-CA24A91508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3303" y="1776239"/>
            <a:ext cx="4038600" cy="1983542"/>
          </a:xfrm>
          <a:prstGeom prst="rect">
            <a:avLst/>
          </a:prstGeom>
        </p:spPr>
      </p:pic>
    </p:spTree>
    <p:extLst>
      <p:ext uri="{BB962C8B-B14F-4D97-AF65-F5344CB8AC3E}">
        <p14:creationId xmlns:p14="http://schemas.microsoft.com/office/powerpoint/2010/main" val="439727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840479" cy="452120"/>
          </a:xfrm>
          <a:prstGeom prst="rect">
            <a:avLst/>
          </a:prstGeom>
        </p:spPr>
        <p:txBody>
          <a:bodyPr vert="horz" wrap="square" lIns="0" tIns="12065" rIns="0" bIns="0" rtlCol="0">
            <a:spAutoFit/>
          </a:bodyPr>
          <a:lstStyle/>
          <a:p>
            <a:pPr marL="12700">
              <a:lnSpc>
                <a:spcPct val="100000"/>
              </a:lnSpc>
              <a:spcBef>
                <a:spcPts val="95"/>
              </a:spcBef>
            </a:pPr>
            <a:r>
              <a:rPr spc="-5" dirty="0"/>
              <a:t>16. Project Results</a:t>
            </a:r>
            <a:r>
              <a:rPr spc="-20" dirty="0"/>
              <a:t> </a:t>
            </a:r>
            <a:endParaRPr dirty="0"/>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 y="1147572"/>
            <a:ext cx="8951976" cy="417880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186639" y="1128083"/>
            <a:ext cx="8614410" cy="407163"/>
          </a:xfrm>
          <a:prstGeom prst="rect">
            <a:avLst/>
          </a:prstGeom>
        </p:spPr>
        <p:txBody>
          <a:bodyPr vert="horz" wrap="square" lIns="0" tIns="98425" rIns="0" bIns="0" rtlCol="0">
            <a:spAutoFit/>
          </a:bodyPr>
          <a:lstStyle/>
          <a:p>
            <a:pPr marL="299085" indent="-286385">
              <a:lnSpc>
                <a:spcPct val="100000"/>
              </a:lnSpc>
              <a:spcBef>
                <a:spcPts val="775"/>
              </a:spcBef>
              <a:buFont typeface="Wingdings"/>
              <a:buChar char=""/>
              <a:tabLst>
                <a:tab pos="299720" algn="l"/>
              </a:tabLst>
            </a:pPr>
            <a:r>
              <a:rPr lang="en-US" sz="2000" b="1" spc="-5" dirty="0">
                <a:latin typeface="Calibri"/>
                <a:cs typeface="Calibri"/>
              </a:rPr>
              <a:t>Screen Capture</a:t>
            </a:r>
            <a:endParaRPr sz="2000" dirty="0">
              <a:latin typeface="Calibri"/>
              <a:cs typeface="Calibri"/>
            </a:endParaRPr>
          </a:p>
        </p:txBody>
      </p:sp>
      <p:pic>
        <p:nvPicPr>
          <p:cNvPr id="9" name="Picture 8">
            <a:extLst>
              <a:ext uri="{FF2B5EF4-FFF2-40B4-BE49-F238E27FC236}">
                <a16:creationId xmlns:a16="http://schemas.microsoft.com/office/drawing/2014/main" id="{81B0F868-E796-8574-6D34-BD795B5AD1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535" y="1330226"/>
            <a:ext cx="4330688" cy="2266845"/>
          </a:xfrm>
          <a:prstGeom prst="rect">
            <a:avLst/>
          </a:prstGeom>
        </p:spPr>
      </p:pic>
      <p:pic>
        <p:nvPicPr>
          <p:cNvPr id="11" name="Picture 10">
            <a:extLst>
              <a:ext uri="{FF2B5EF4-FFF2-40B4-BE49-F238E27FC236}">
                <a16:creationId xmlns:a16="http://schemas.microsoft.com/office/drawing/2014/main" id="{DF5D0DBB-1712-5D80-B534-9D5E41C33B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125" y="1434111"/>
            <a:ext cx="4362273" cy="2162960"/>
          </a:xfrm>
          <a:prstGeom prst="rect">
            <a:avLst/>
          </a:prstGeom>
        </p:spPr>
      </p:pic>
      <p:pic>
        <p:nvPicPr>
          <p:cNvPr id="13" name="Picture 12">
            <a:extLst>
              <a:ext uri="{FF2B5EF4-FFF2-40B4-BE49-F238E27FC236}">
                <a16:creationId xmlns:a16="http://schemas.microsoft.com/office/drawing/2014/main" id="{B6566AC5-8B7D-BEE8-5703-566808621F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833" y="4491811"/>
            <a:ext cx="4342292" cy="2125914"/>
          </a:xfrm>
          <a:prstGeom prst="rect">
            <a:avLst/>
          </a:prstGeom>
        </p:spPr>
      </p:pic>
      <p:pic>
        <p:nvPicPr>
          <p:cNvPr id="15" name="Picture 14">
            <a:extLst>
              <a:ext uri="{FF2B5EF4-FFF2-40B4-BE49-F238E27FC236}">
                <a16:creationId xmlns:a16="http://schemas.microsoft.com/office/drawing/2014/main" id="{7F3DE560-A0B6-C9E7-403F-4EA2D449A3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10741" y="4524783"/>
            <a:ext cx="4163949" cy="2064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840479" cy="452120"/>
          </a:xfrm>
          <a:prstGeom prst="rect">
            <a:avLst/>
          </a:prstGeom>
        </p:spPr>
        <p:txBody>
          <a:bodyPr vert="horz" wrap="square" lIns="0" tIns="12065" rIns="0" bIns="0" rtlCol="0">
            <a:spAutoFit/>
          </a:bodyPr>
          <a:lstStyle/>
          <a:p>
            <a:pPr marL="12700">
              <a:lnSpc>
                <a:spcPct val="100000"/>
              </a:lnSpc>
              <a:spcBef>
                <a:spcPts val="95"/>
              </a:spcBef>
            </a:pPr>
            <a:r>
              <a:rPr spc="-5" dirty="0"/>
              <a:t>16. Project Results</a:t>
            </a:r>
            <a:r>
              <a:rPr spc="-20" dirty="0"/>
              <a:t> </a:t>
            </a:r>
            <a:endParaRPr dirty="0"/>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 y="1147572"/>
            <a:ext cx="8951976" cy="417880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204" y="1139744"/>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186639" y="1128083"/>
            <a:ext cx="8614410" cy="407163"/>
          </a:xfrm>
          <a:prstGeom prst="rect">
            <a:avLst/>
          </a:prstGeom>
        </p:spPr>
        <p:txBody>
          <a:bodyPr vert="horz" wrap="square" lIns="0" tIns="98425" rIns="0" bIns="0" rtlCol="0">
            <a:spAutoFit/>
          </a:bodyPr>
          <a:lstStyle/>
          <a:p>
            <a:pPr marL="299085" indent="-286385">
              <a:lnSpc>
                <a:spcPct val="100000"/>
              </a:lnSpc>
              <a:spcBef>
                <a:spcPts val="775"/>
              </a:spcBef>
              <a:buFont typeface="Wingdings"/>
              <a:buChar char=""/>
              <a:tabLst>
                <a:tab pos="299720" algn="l"/>
              </a:tabLst>
            </a:pPr>
            <a:r>
              <a:rPr lang="en-US" sz="2000" b="1" spc="-5" dirty="0">
                <a:latin typeface="Calibri"/>
                <a:cs typeface="Calibri"/>
              </a:rPr>
              <a:t>Screen Capture</a:t>
            </a:r>
            <a:endParaRPr sz="2000" dirty="0">
              <a:latin typeface="Calibri"/>
              <a:cs typeface="Calibri"/>
            </a:endParaRPr>
          </a:p>
        </p:txBody>
      </p:sp>
      <p:pic>
        <p:nvPicPr>
          <p:cNvPr id="9" name="Picture 8">
            <a:extLst>
              <a:ext uri="{FF2B5EF4-FFF2-40B4-BE49-F238E27FC236}">
                <a16:creationId xmlns:a16="http://schemas.microsoft.com/office/drawing/2014/main" id="{4FD4394E-6853-2AB3-7339-119F6BA480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972" y="1570236"/>
            <a:ext cx="4313290" cy="2084757"/>
          </a:xfrm>
          <a:prstGeom prst="rect">
            <a:avLst/>
          </a:prstGeom>
        </p:spPr>
      </p:pic>
      <p:pic>
        <p:nvPicPr>
          <p:cNvPr id="11" name="Picture 10">
            <a:extLst>
              <a:ext uri="{FF2B5EF4-FFF2-40B4-BE49-F238E27FC236}">
                <a16:creationId xmlns:a16="http://schemas.microsoft.com/office/drawing/2014/main" id="{27765B58-37A8-09D7-42EB-3E3D09AC89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400" y="4025037"/>
            <a:ext cx="4249184" cy="2084756"/>
          </a:xfrm>
          <a:prstGeom prst="rect">
            <a:avLst/>
          </a:prstGeom>
        </p:spPr>
      </p:pic>
      <p:pic>
        <p:nvPicPr>
          <p:cNvPr id="13" name="Picture 12">
            <a:extLst>
              <a:ext uri="{FF2B5EF4-FFF2-40B4-BE49-F238E27FC236}">
                <a16:creationId xmlns:a16="http://schemas.microsoft.com/office/drawing/2014/main" id="{E8B51809-5947-FB54-AEB5-6E36D7E241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1" y="3970094"/>
            <a:ext cx="4132985" cy="2202106"/>
          </a:xfrm>
          <a:prstGeom prst="rect">
            <a:avLst/>
          </a:prstGeom>
        </p:spPr>
      </p:pic>
      <p:pic>
        <p:nvPicPr>
          <p:cNvPr id="15" name="Picture 14">
            <a:extLst>
              <a:ext uri="{FF2B5EF4-FFF2-40B4-BE49-F238E27FC236}">
                <a16:creationId xmlns:a16="http://schemas.microsoft.com/office/drawing/2014/main" id="{57C0F599-FFE7-9D22-3FBD-B68FF20157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86867" y="1566609"/>
            <a:ext cx="3924249" cy="2084757"/>
          </a:xfrm>
          <a:prstGeom prst="rect">
            <a:avLst/>
          </a:prstGeom>
        </p:spPr>
      </p:pic>
    </p:spTree>
    <p:extLst>
      <p:ext uri="{BB962C8B-B14F-4D97-AF65-F5344CB8AC3E}">
        <p14:creationId xmlns:p14="http://schemas.microsoft.com/office/powerpoint/2010/main" val="4009214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840479" cy="452120"/>
          </a:xfrm>
          <a:prstGeom prst="rect">
            <a:avLst/>
          </a:prstGeom>
        </p:spPr>
        <p:txBody>
          <a:bodyPr vert="horz" wrap="square" lIns="0" tIns="12065" rIns="0" bIns="0" rtlCol="0">
            <a:spAutoFit/>
          </a:bodyPr>
          <a:lstStyle/>
          <a:p>
            <a:pPr marL="12700">
              <a:lnSpc>
                <a:spcPct val="100000"/>
              </a:lnSpc>
              <a:spcBef>
                <a:spcPts val="95"/>
              </a:spcBef>
            </a:pPr>
            <a:r>
              <a:rPr spc="-5" dirty="0"/>
              <a:t>16. Project Results</a:t>
            </a:r>
            <a:r>
              <a:rPr spc="-20" dirty="0"/>
              <a:t> </a:t>
            </a:r>
            <a:endParaRPr dirty="0"/>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 y="1147572"/>
            <a:ext cx="6053328" cy="177088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1016" y="1169194"/>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186639" y="1128083"/>
            <a:ext cx="5705475" cy="407163"/>
          </a:xfrm>
          <a:prstGeom prst="rect">
            <a:avLst/>
          </a:prstGeom>
        </p:spPr>
        <p:txBody>
          <a:bodyPr vert="horz" wrap="square" lIns="0" tIns="98425" rIns="0" bIns="0" rtlCol="0">
            <a:spAutoFit/>
          </a:bodyPr>
          <a:lstStyle/>
          <a:p>
            <a:pPr marL="299085" indent="-286385">
              <a:lnSpc>
                <a:spcPct val="100000"/>
              </a:lnSpc>
              <a:spcBef>
                <a:spcPts val="775"/>
              </a:spcBef>
              <a:buFont typeface="Wingdings"/>
              <a:buChar char=""/>
              <a:tabLst>
                <a:tab pos="299720" algn="l"/>
              </a:tabLst>
            </a:pPr>
            <a:r>
              <a:rPr sz="2000" b="1" spc="-5" dirty="0">
                <a:latin typeface="Calibri"/>
                <a:cs typeface="Calibri"/>
              </a:rPr>
              <a:t>Screen </a:t>
            </a:r>
            <a:r>
              <a:rPr sz="2000" b="1" spc="-10" dirty="0">
                <a:latin typeface="Calibri"/>
                <a:cs typeface="Calibri"/>
              </a:rPr>
              <a:t>Capture</a:t>
            </a:r>
            <a:endParaRPr sz="1800" dirty="0">
              <a:latin typeface="Calibri"/>
              <a:cs typeface="Calibri"/>
            </a:endParaRPr>
          </a:p>
        </p:txBody>
      </p:sp>
      <p:pic>
        <p:nvPicPr>
          <p:cNvPr id="9" name="Picture 8">
            <a:extLst>
              <a:ext uri="{FF2B5EF4-FFF2-40B4-BE49-F238E27FC236}">
                <a16:creationId xmlns:a16="http://schemas.microsoft.com/office/drawing/2014/main" id="{97313347-75DF-7509-A6CA-779BD0B8E1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651" y="1706875"/>
            <a:ext cx="4221015" cy="2086325"/>
          </a:xfrm>
          <a:prstGeom prst="rect">
            <a:avLst/>
          </a:prstGeom>
        </p:spPr>
      </p:pic>
      <p:pic>
        <p:nvPicPr>
          <p:cNvPr id="11" name="Picture 10">
            <a:extLst>
              <a:ext uri="{FF2B5EF4-FFF2-40B4-BE49-F238E27FC236}">
                <a16:creationId xmlns:a16="http://schemas.microsoft.com/office/drawing/2014/main" id="{C32F4793-1E63-197F-E19B-C7FFEEC82F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4267200"/>
            <a:ext cx="4648200" cy="2319258"/>
          </a:xfrm>
          <a:prstGeom prst="rect">
            <a:avLst/>
          </a:prstGeom>
        </p:spPr>
      </p:pic>
      <p:pic>
        <p:nvPicPr>
          <p:cNvPr id="13" name="Picture 12">
            <a:extLst>
              <a:ext uri="{FF2B5EF4-FFF2-40B4-BE49-F238E27FC236}">
                <a16:creationId xmlns:a16="http://schemas.microsoft.com/office/drawing/2014/main" id="{07C3A2A6-BB08-8343-7E00-C3150641D0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2411" y="1683418"/>
            <a:ext cx="4170164" cy="213069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493895" cy="452120"/>
          </a:xfrm>
          <a:prstGeom prst="rect">
            <a:avLst/>
          </a:prstGeom>
        </p:spPr>
        <p:txBody>
          <a:bodyPr vert="horz" wrap="square" lIns="0" tIns="12065" rIns="0" bIns="0" rtlCol="0">
            <a:spAutoFit/>
          </a:bodyPr>
          <a:lstStyle/>
          <a:p>
            <a:pPr marL="12700">
              <a:lnSpc>
                <a:spcPct val="100000"/>
              </a:lnSpc>
              <a:spcBef>
                <a:spcPts val="95"/>
              </a:spcBef>
            </a:pPr>
            <a:r>
              <a:rPr spc="-5" dirty="0"/>
              <a:t>17. Proposed Improvements</a:t>
            </a:r>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 y="1147572"/>
            <a:ext cx="8336280" cy="289864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186639" y="1128083"/>
            <a:ext cx="7947025" cy="1822935"/>
          </a:xfrm>
          <a:prstGeom prst="rect">
            <a:avLst/>
          </a:prstGeom>
        </p:spPr>
        <p:txBody>
          <a:bodyPr vert="horz" wrap="square" lIns="0" tIns="98425" rIns="0" bIns="0" rtlCol="0">
            <a:spAutoFit/>
          </a:bodyPr>
          <a:lstStyle/>
          <a:p>
            <a:pPr marL="299085" indent="-286385">
              <a:lnSpc>
                <a:spcPct val="100000"/>
              </a:lnSpc>
              <a:spcBef>
                <a:spcPts val="775"/>
              </a:spcBef>
              <a:buFont typeface="Wingdings"/>
              <a:buChar char=""/>
              <a:tabLst>
                <a:tab pos="299720" algn="l"/>
              </a:tabLst>
            </a:pPr>
            <a:r>
              <a:rPr sz="2000" b="1" spc="-5" dirty="0">
                <a:latin typeface="Calibri"/>
                <a:cs typeface="Calibri"/>
              </a:rPr>
              <a:t>List </a:t>
            </a:r>
            <a:r>
              <a:rPr sz="2000" b="1" dirty="0">
                <a:latin typeface="Calibri"/>
                <a:cs typeface="Calibri"/>
              </a:rPr>
              <a:t>of</a:t>
            </a:r>
            <a:r>
              <a:rPr sz="2000" b="1" spc="-20" dirty="0">
                <a:latin typeface="Calibri"/>
                <a:cs typeface="Calibri"/>
              </a:rPr>
              <a:t> </a:t>
            </a:r>
            <a:r>
              <a:rPr sz="2000" b="1" spc="-5" dirty="0">
                <a:latin typeface="Calibri"/>
                <a:cs typeface="Calibri"/>
              </a:rPr>
              <a:t>Improvements</a:t>
            </a:r>
            <a:endParaRPr sz="2000" dirty="0">
              <a:latin typeface="Calibri"/>
              <a:cs typeface="Calibri"/>
            </a:endParaRPr>
          </a:p>
          <a:p>
            <a:pPr marL="756285" lvl="1" indent="-286385">
              <a:lnSpc>
                <a:spcPct val="100000"/>
              </a:lnSpc>
              <a:spcBef>
                <a:spcPts val="610"/>
              </a:spcBef>
              <a:buFont typeface="Wingdings"/>
              <a:buChar char=""/>
              <a:tabLst>
                <a:tab pos="756285" algn="l"/>
                <a:tab pos="756920" algn="l"/>
              </a:tabLst>
            </a:pPr>
            <a:r>
              <a:rPr lang="en-US" sz="1800" spc="-10" dirty="0">
                <a:latin typeface="Calibri"/>
                <a:cs typeface="Calibri"/>
              </a:rPr>
              <a:t>Need Improvement in color management</a:t>
            </a:r>
          </a:p>
          <a:p>
            <a:pPr marL="756285" lvl="1" indent="-286385">
              <a:lnSpc>
                <a:spcPct val="100000"/>
              </a:lnSpc>
              <a:spcBef>
                <a:spcPts val="610"/>
              </a:spcBef>
              <a:buFont typeface="Wingdings"/>
              <a:buChar char=""/>
              <a:tabLst>
                <a:tab pos="756285" algn="l"/>
                <a:tab pos="756920" algn="l"/>
              </a:tabLst>
            </a:pPr>
            <a:r>
              <a:rPr lang="en-US" sz="1800" spc="-10" dirty="0">
                <a:latin typeface="Calibri"/>
                <a:cs typeface="Calibri"/>
              </a:rPr>
              <a:t>Need More Layout in prototype</a:t>
            </a:r>
          </a:p>
          <a:p>
            <a:pPr marL="756285" lvl="1" indent="-286385">
              <a:lnSpc>
                <a:spcPct val="100000"/>
              </a:lnSpc>
              <a:spcBef>
                <a:spcPts val="610"/>
              </a:spcBef>
              <a:buFont typeface="Wingdings"/>
              <a:buChar char=""/>
              <a:tabLst>
                <a:tab pos="756285" algn="l"/>
                <a:tab pos="756920" algn="l"/>
              </a:tabLst>
            </a:pPr>
            <a:r>
              <a:rPr lang="en-US" sz="1800" spc="-10" dirty="0">
                <a:latin typeface="Calibri"/>
                <a:cs typeface="Calibri"/>
              </a:rPr>
              <a:t>Need More Features like sending messages etc.</a:t>
            </a:r>
          </a:p>
          <a:p>
            <a:pPr marL="756285" lvl="1" indent="-286385">
              <a:lnSpc>
                <a:spcPct val="100000"/>
              </a:lnSpc>
              <a:spcBef>
                <a:spcPts val="610"/>
              </a:spcBef>
              <a:buFont typeface="Wingdings"/>
              <a:buChar char=""/>
              <a:tabLst>
                <a:tab pos="756285" algn="l"/>
                <a:tab pos="756920" algn="l"/>
              </a:tabLst>
            </a:pPr>
            <a:r>
              <a:rPr lang="en-US" sz="1800" spc="-10" dirty="0">
                <a:latin typeface="Calibri"/>
                <a:cs typeface="Calibri"/>
              </a:rPr>
              <a:t>Need to activate all the buttons that have been made</a:t>
            </a:r>
            <a:endParaRPr sz="18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441065" cy="452120"/>
          </a:xfrm>
          <a:prstGeom prst="rect">
            <a:avLst/>
          </a:prstGeom>
        </p:spPr>
        <p:txBody>
          <a:bodyPr vert="horz" wrap="square" lIns="0" tIns="12065" rIns="0" bIns="0" rtlCol="0">
            <a:spAutoFit/>
          </a:bodyPr>
          <a:lstStyle/>
          <a:p>
            <a:pPr marL="12700">
              <a:lnSpc>
                <a:spcPct val="100000"/>
              </a:lnSpc>
              <a:spcBef>
                <a:spcPts val="95"/>
              </a:spcBef>
            </a:pPr>
            <a:r>
              <a:rPr spc="-5" dirty="0"/>
              <a:t>1. Development</a:t>
            </a:r>
            <a:r>
              <a:rPr spc="-35" dirty="0"/>
              <a:t> </a:t>
            </a:r>
            <a:r>
              <a:rPr spc="-70" dirty="0"/>
              <a:t>Tools</a:t>
            </a:r>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 y="1147572"/>
            <a:ext cx="4831080" cy="149656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204" y="1143881"/>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186639" y="1128083"/>
            <a:ext cx="4495165" cy="1946046"/>
          </a:xfrm>
          <a:prstGeom prst="rect">
            <a:avLst/>
          </a:prstGeom>
        </p:spPr>
        <p:txBody>
          <a:bodyPr vert="horz" wrap="square" lIns="0" tIns="98425" rIns="0" bIns="0" rtlCol="0">
            <a:spAutoFit/>
          </a:bodyPr>
          <a:lstStyle/>
          <a:p>
            <a:pPr marL="299085" indent="-286385">
              <a:lnSpc>
                <a:spcPct val="100000"/>
              </a:lnSpc>
              <a:spcBef>
                <a:spcPts val="775"/>
              </a:spcBef>
              <a:buFont typeface="Wingdings"/>
              <a:buChar char=""/>
              <a:tabLst>
                <a:tab pos="299720" algn="l"/>
              </a:tabLst>
            </a:pPr>
            <a:r>
              <a:rPr sz="2000" b="1" spc="-10" dirty="0">
                <a:latin typeface="Calibri"/>
                <a:cs typeface="Calibri"/>
              </a:rPr>
              <a:t>Development </a:t>
            </a:r>
            <a:r>
              <a:rPr sz="2000" b="1" spc="-35" dirty="0">
                <a:latin typeface="Calibri"/>
                <a:cs typeface="Calibri"/>
              </a:rPr>
              <a:t>Tools</a:t>
            </a:r>
            <a:endParaRPr sz="2000" dirty="0">
              <a:latin typeface="Calibri"/>
              <a:cs typeface="Calibri"/>
            </a:endParaRPr>
          </a:p>
          <a:p>
            <a:pPr marL="756285" lvl="1" indent="-286385">
              <a:lnSpc>
                <a:spcPct val="100000"/>
              </a:lnSpc>
              <a:spcBef>
                <a:spcPts val="610"/>
              </a:spcBef>
              <a:buFont typeface="Wingdings"/>
              <a:buChar char=""/>
              <a:tabLst>
                <a:tab pos="756285" algn="l"/>
                <a:tab pos="756920" algn="l"/>
              </a:tabLst>
            </a:pPr>
            <a:r>
              <a:rPr lang="en-ID" sz="1800" spc="-10" dirty="0">
                <a:latin typeface="Calibri"/>
                <a:cs typeface="Calibri"/>
              </a:rPr>
              <a:t>Laptop </a:t>
            </a:r>
            <a:r>
              <a:rPr lang="en-SG" sz="1800" dirty="0">
                <a:effectLst/>
                <a:latin typeface="Calibri" panose="020F0502020204030204" pitchFamily="34" charset="0"/>
                <a:ea typeface="Times New Roman" panose="02020603050405020304" pitchFamily="18" charset="0"/>
                <a:cs typeface="Times New Roman" panose="02020603050405020304" pitchFamily="18" charset="0"/>
              </a:rPr>
              <a:t>Dell Latitude 3420</a:t>
            </a:r>
          </a:p>
          <a:p>
            <a:pPr marL="756285" lvl="1" indent="-286385">
              <a:lnSpc>
                <a:spcPct val="100000"/>
              </a:lnSpc>
              <a:spcBef>
                <a:spcPts val="610"/>
              </a:spcBef>
              <a:buFont typeface="Wingdings"/>
              <a:buChar char=""/>
              <a:tabLst>
                <a:tab pos="756285" algn="l"/>
                <a:tab pos="756920" algn="l"/>
              </a:tabLst>
            </a:pPr>
            <a:r>
              <a:rPr lang="en-ID" sz="1800" spc="5" dirty="0">
                <a:latin typeface="Calibri"/>
                <a:cs typeface="Calibri"/>
              </a:rPr>
              <a:t>Windows 11</a:t>
            </a:r>
          </a:p>
          <a:p>
            <a:pPr marL="756285" lvl="1" indent="-286385">
              <a:lnSpc>
                <a:spcPct val="100000"/>
              </a:lnSpc>
              <a:buFont typeface="Wingdings"/>
              <a:buChar char=""/>
              <a:tabLst>
                <a:tab pos="756285" algn="l"/>
                <a:tab pos="756920" algn="l"/>
              </a:tabLst>
            </a:pPr>
            <a:r>
              <a:rPr lang="id-ID" sz="1800" spc="5" dirty="0">
                <a:latin typeface="Calibri"/>
                <a:cs typeface="Calibri"/>
              </a:rPr>
              <a:t>Chrome</a:t>
            </a:r>
          </a:p>
          <a:p>
            <a:pPr marL="756285" lvl="1" indent="-286385">
              <a:lnSpc>
                <a:spcPct val="100000"/>
              </a:lnSpc>
              <a:buFont typeface="Wingdings"/>
              <a:buChar char=""/>
              <a:tabLst>
                <a:tab pos="756285" algn="l"/>
                <a:tab pos="756920" algn="l"/>
              </a:tabLst>
            </a:pPr>
            <a:r>
              <a:rPr lang="en-ID" spc="5" dirty="0">
                <a:latin typeface="Calibri"/>
                <a:cs typeface="Calibri"/>
              </a:rPr>
              <a:t>Axure</a:t>
            </a:r>
            <a:endParaRPr lang="id-ID" spc="5" dirty="0">
              <a:latin typeface="Calibri"/>
              <a:cs typeface="Calibri"/>
            </a:endParaRPr>
          </a:p>
          <a:p>
            <a:pPr marL="756285" lvl="1" indent="-286385">
              <a:lnSpc>
                <a:spcPct val="100000"/>
              </a:lnSpc>
              <a:buFont typeface="Wingdings"/>
              <a:buChar char=""/>
              <a:tabLst>
                <a:tab pos="756285" algn="l"/>
                <a:tab pos="756920" algn="l"/>
              </a:tabLst>
            </a:pPr>
            <a:r>
              <a:rPr lang="id-ID" sz="1800" spc="5" dirty="0">
                <a:latin typeface="Calibri"/>
                <a:cs typeface="Calibri"/>
              </a:rPr>
              <a:t>Fake Filler Chrome</a:t>
            </a:r>
            <a:endParaRPr lang="en-ID" sz="1800" spc="5"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876675" cy="452120"/>
          </a:xfrm>
          <a:prstGeom prst="rect">
            <a:avLst/>
          </a:prstGeom>
        </p:spPr>
        <p:txBody>
          <a:bodyPr vert="horz" wrap="square" lIns="0" tIns="12065" rIns="0" bIns="0" rtlCol="0">
            <a:spAutoFit/>
          </a:bodyPr>
          <a:lstStyle/>
          <a:p>
            <a:pPr marL="12700">
              <a:lnSpc>
                <a:spcPct val="100000"/>
              </a:lnSpc>
              <a:spcBef>
                <a:spcPts val="95"/>
              </a:spcBef>
            </a:pPr>
            <a:r>
              <a:rPr spc="-5" dirty="0"/>
              <a:t>2. Feedback</a:t>
            </a:r>
            <a:r>
              <a:rPr spc="-65" dirty="0"/>
              <a:t> </a:t>
            </a:r>
            <a:r>
              <a:rPr spc="-35" dirty="0"/>
              <a:t>Techniques</a:t>
            </a:r>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381000" y="1676400"/>
            <a:ext cx="7086600" cy="2819400"/>
          </a:xfrm>
          <a:prstGeom prst="rect">
            <a:avLst/>
          </a:prstGeom>
          <a:blipFill>
            <a:blip r:embed="rId3" cstate="print"/>
            <a:stretch>
              <a:fillRect/>
            </a:stretch>
          </a:blipFill>
        </p:spPr>
        <p:txBody>
          <a:bodyPr wrap="square" lIns="0" tIns="0" rIns="0" bIns="0" rtlCol="0"/>
          <a:lstStyle/>
          <a:p>
            <a:pPr marL="299085" indent="-286385">
              <a:lnSpc>
                <a:spcPct val="100000"/>
              </a:lnSpc>
              <a:spcBef>
                <a:spcPts val="105"/>
              </a:spcBef>
              <a:buFont typeface="Wingdings"/>
              <a:buChar char=""/>
              <a:tabLst>
                <a:tab pos="299720" algn="l"/>
              </a:tabLst>
            </a:pPr>
            <a:r>
              <a:rPr lang="en-US" sz="1800" spc="-5" dirty="0">
                <a:latin typeface="Calibri"/>
                <a:cs typeface="Calibri"/>
              </a:rPr>
              <a:t>interview</a:t>
            </a:r>
          </a:p>
          <a:p>
            <a:pPr marL="299085" indent="-286385">
              <a:lnSpc>
                <a:spcPct val="100000"/>
              </a:lnSpc>
              <a:spcBef>
                <a:spcPts val="105"/>
              </a:spcBef>
              <a:buFont typeface="Wingdings"/>
              <a:buChar char=""/>
              <a:tabLst>
                <a:tab pos="299720" algn="l"/>
              </a:tabLst>
            </a:pPr>
            <a:r>
              <a:rPr lang="en-US" sz="1800" spc="-5" dirty="0">
                <a:latin typeface="Calibri"/>
                <a:cs typeface="Calibri"/>
              </a:rPr>
              <a:t>Utilizing Interviews to gather user feedback allows people to express their opinions about what they think is working and what is not. Observation</a:t>
            </a:r>
          </a:p>
          <a:p>
            <a:pPr marL="299085" indent="-286385">
              <a:lnSpc>
                <a:spcPct val="100000"/>
              </a:lnSpc>
              <a:spcBef>
                <a:spcPts val="105"/>
              </a:spcBef>
              <a:buFont typeface="Wingdings"/>
              <a:buChar char=""/>
              <a:tabLst>
                <a:tab pos="299720" algn="l"/>
              </a:tabLst>
            </a:pPr>
            <a:r>
              <a:rPr lang="en-US" sz="1800" spc="-5" dirty="0">
                <a:latin typeface="Calibri"/>
                <a:cs typeface="Calibri"/>
              </a:rPr>
              <a:t>This approach is primarily employed during the development phase. The production teams will test the product or prototype on users and watch their behavior to see if it functions as intended and whether they are having any problems completing the task.</a:t>
            </a:r>
          </a:p>
          <a:p>
            <a:pPr marL="299085" indent="-286385">
              <a:lnSpc>
                <a:spcPct val="100000"/>
              </a:lnSpc>
              <a:spcBef>
                <a:spcPts val="105"/>
              </a:spcBef>
              <a:buFont typeface="Wingdings"/>
              <a:buChar char=""/>
              <a:tabLst>
                <a:tab pos="299720" algn="l"/>
              </a:tabLst>
            </a:pPr>
            <a:r>
              <a:rPr lang="en-US" sz="1800" spc="-5" dirty="0">
                <a:latin typeface="Calibri"/>
                <a:cs typeface="Calibri"/>
              </a:rPr>
              <a:t>I am using Observation and Surveys because we are in the development process and usability testing.</a:t>
            </a:r>
            <a:endParaRPr lang="en-US" sz="1800" dirty="0">
              <a:latin typeface="Calibri"/>
              <a:cs typeface="Calibri"/>
            </a:endParaRPr>
          </a:p>
        </p:txBody>
      </p:sp>
      <p:sp>
        <p:nvSpPr>
          <p:cNvPr id="6" name="object 6"/>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186639" y="1213484"/>
            <a:ext cx="3585210" cy="330835"/>
          </a:xfrm>
          <a:prstGeom prst="rect">
            <a:avLst/>
          </a:prstGeom>
        </p:spPr>
        <p:txBody>
          <a:bodyPr vert="horz" wrap="square" lIns="0" tIns="13335" rIns="0" bIns="0" rtlCol="0">
            <a:spAutoFit/>
          </a:bodyPr>
          <a:lstStyle/>
          <a:p>
            <a:pPr marL="299085" indent="-286385">
              <a:lnSpc>
                <a:spcPct val="100000"/>
              </a:lnSpc>
              <a:spcBef>
                <a:spcPts val="105"/>
              </a:spcBef>
              <a:buFont typeface="Wingdings"/>
              <a:buChar char=""/>
              <a:tabLst>
                <a:tab pos="299720" algn="l"/>
              </a:tabLst>
            </a:pPr>
            <a:r>
              <a:rPr sz="2000" b="1" spc="-5" dirty="0">
                <a:latin typeface="Calibri"/>
                <a:cs typeface="Calibri"/>
              </a:rPr>
              <a:t>Feedback </a:t>
            </a:r>
            <a:r>
              <a:rPr sz="2000" b="1" spc="-10" dirty="0">
                <a:latin typeface="Calibri"/>
                <a:cs typeface="Calibri"/>
              </a:rPr>
              <a:t>gathering</a:t>
            </a:r>
            <a:r>
              <a:rPr sz="2000" b="1" spc="-25" dirty="0">
                <a:latin typeface="Calibri"/>
                <a:cs typeface="Calibri"/>
              </a:rPr>
              <a:t> </a:t>
            </a:r>
            <a:r>
              <a:rPr sz="2000" b="1" spc="-5" dirty="0">
                <a:latin typeface="Calibri"/>
                <a:cs typeface="Calibri"/>
              </a:rPr>
              <a:t>techniques</a:t>
            </a:r>
            <a:endParaRPr sz="20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267" y="429005"/>
            <a:ext cx="2992120" cy="452120"/>
          </a:xfrm>
          <a:prstGeom prst="rect">
            <a:avLst/>
          </a:prstGeom>
        </p:spPr>
        <p:txBody>
          <a:bodyPr vert="horz" wrap="square" lIns="0" tIns="12065" rIns="0" bIns="0" rtlCol="0">
            <a:spAutoFit/>
          </a:bodyPr>
          <a:lstStyle/>
          <a:p>
            <a:pPr marL="12700">
              <a:lnSpc>
                <a:spcPct val="100000"/>
              </a:lnSpc>
              <a:spcBef>
                <a:spcPts val="95"/>
              </a:spcBef>
            </a:pPr>
            <a:r>
              <a:rPr spc="-5" dirty="0"/>
              <a:t>3. Pages</a:t>
            </a:r>
            <a:r>
              <a:rPr spc="-60" dirty="0"/>
              <a:t> </a:t>
            </a:r>
            <a:r>
              <a:rPr dirty="0"/>
              <a:t>Inventory</a:t>
            </a:r>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 y="1147546"/>
            <a:ext cx="5647944" cy="61419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204" y="116358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186639" y="1213484"/>
            <a:ext cx="5297805" cy="330835"/>
          </a:xfrm>
          <a:prstGeom prst="rect">
            <a:avLst/>
          </a:prstGeom>
        </p:spPr>
        <p:txBody>
          <a:bodyPr vert="horz" wrap="square" lIns="0" tIns="13335" rIns="0" bIns="0" rtlCol="0">
            <a:spAutoFit/>
          </a:bodyPr>
          <a:lstStyle/>
          <a:p>
            <a:pPr marL="299085" indent="-286385">
              <a:lnSpc>
                <a:spcPct val="100000"/>
              </a:lnSpc>
              <a:spcBef>
                <a:spcPts val="105"/>
              </a:spcBef>
              <a:buFont typeface="Wingdings"/>
              <a:buChar char=""/>
              <a:tabLst>
                <a:tab pos="299720" algn="l"/>
              </a:tabLst>
            </a:pPr>
            <a:r>
              <a:rPr sz="2000" b="1" spc="-5" dirty="0">
                <a:latin typeface="Calibri"/>
                <a:cs typeface="Calibri"/>
              </a:rPr>
              <a:t>List </a:t>
            </a:r>
            <a:r>
              <a:rPr sz="2000" b="1" dirty="0">
                <a:latin typeface="Calibri"/>
                <a:cs typeface="Calibri"/>
              </a:rPr>
              <a:t>of </a:t>
            </a:r>
            <a:r>
              <a:rPr sz="2000" b="1" spc="-15" dirty="0">
                <a:latin typeface="Calibri"/>
                <a:cs typeface="Calibri"/>
              </a:rPr>
              <a:t>Pages for </a:t>
            </a:r>
            <a:r>
              <a:rPr sz="2000" b="1" spc="-5" dirty="0">
                <a:latin typeface="Calibri"/>
                <a:cs typeface="Calibri"/>
              </a:rPr>
              <a:t>which </a:t>
            </a:r>
            <a:r>
              <a:rPr sz="2000" b="1" dirty="0">
                <a:latin typeface="Calibri"/>
                <a:cs typeface="Calibri"/>
              </a:rPr>
              <a:t>UI need </a:t>
            </a:r>
            <a:r>
              <a:rPr sz="2000" b="1" spc="-10" dirty="0">
                <a:latin typeface="Calibri"/>
                <a:cs typeface="Calibri"/>
              </a:rPr>
              <a:t>to </a:t>
            </a:r>
            <a:r>
              <a:rPr sz="2000" b="1" dirty="0">
                <a:latin typeface="Calibri"/>
                <a:cs typeface="Calibri"/>
              </a:rPr>
              <a:t>be</a:t>
            </a:r>
            <a:r>
              <a:rPr sz="2000" b="1" spc="-5" dirty="0">
                <a:latin typeface="Calibri"/>
                <a:cs typeface="Calibri"/>
              </a:rPr>
              <a:t> </a:t>
            </a:r>
            <a:r>
              <a:rPr sz="2000" b="1" spc="-10" dirty="0">
                <a:latin typeface="Calibri"/>
                <a:cs typeface="Calibri"/>
              </a:rPr>
              <a:t>developed</a:t>
            </a:r>
            <a:endParaRPr sz="2000">
              <a:latin typeface="Calibri"/>
              <a:cs typeface="Calibri"/>
            </a:endParaRPr>
          </a:p>
        </p:txBody>
      </p:sp>
      <p:graphicFrame>
        <p:nvGraphicFramePr>
          <p:cNvPr id="13" name="object 8">
            <a:extLst>
              <a:ext uri="{FF2B5EF4-FFF2-40B4-BE49-F238E27FC236}">
                <a16:creationId xmlns:a16="http://schemas.microsoft.com/office/drawing/2014/main" id="{14FAC9B7-37C2-BDC6-B305-6E4A0EB1E920}"/>
              </a:ext>
            </a:extLst>
          </p:cNvPr>
          <p:cNvGraphicFramePr>
            <a:graphicFrameLocks noGrp="1"/>
          </p:cNvGraphicFramePr>
          <p:nvPr>
            <p:extLst>
              <p:ext uri="{D42A27DB-BD31-4B8C-83A1-F6EECF244321}">
                <p14:modId xmlns:p14="http://schemas.microsoft.com/office/powerpoint/2010/main" val="1424263485"/>
              </p:ext>
            </p:extLst>
          </p:nvPr>
        </p:nvGraphicFramePr>
        <p:xfrm>
          <a:off x="357822" y="1537420"/>
          <a:ext cx="8352155" cy="5124069"/>
        </p:xfrm>
        <a:graphic>
          <a:graphicData uri="http://schemas.openxmlformats.org/drawingml/2006/table">
            <a:tbl>
              <a:tblPr firstRow="1" bandRow="1">
                <a:tableStyleId>{2D5ABB26-0587-4C30-8999-92F81FD0307C}</a:tableStyleId>
              </a:tblPr>
              <a:tblGrid>
                <a:gridCol w="861378">
                  <a:extLst>
                    <a:ext uri="{9D8B030D-6E8A-4147-A177-3AD203B41FA5}">
                      <a16:colId xmlns:a16="http://schemas.microsoft.com/office/drawing/2014/main" val="20000"/>
                    </a:ext>
                  </a:extLst>
                </a:gridCol>
                <a:gridCol w="7490777">
                  <a:extLst>
                    <a:ext uri="{9D8B030D-6E8A-4147-A177-3AD203B41FA5}">
                      <a16:colId xmlns:a16="http://schemas.microsoft.com/office/drawing/2014/main" val="20001"/>
                    </a:ext>
                  </a:extLst>
                </a:gridCol>
              </a:tblGrid>
              <a:tr h="0">
                <a:tc>
                  <a:txBody>
                    <a:bodyPr/>
                    <a:lstStyle/>
                    <a:p>
                      <a:pPr marL="91440" algn="ctr">
                        <a:lnSpc>
                          <a:spcPct val="100000"/>
                        </a:lnSpc>
                        <a:spcBef>
                          <a:spcPts val="240"/>
                        </a:spcBef>
                      </a:pPr>
                      <a:r>
                        <a:rPr sz="1800" b="1" dirty="0">
                          <a:solidFill>
                            <a:srgbClr val="FFFFFF"/>
                          </a:solidFill>
                          <a:latin typeface="Calibri"/>
                          <a:cs typeface="Calibri"/>
                        </a:rPr>
                        <a:t>S.</a:t>
                      </a:r>
                      <a:r>
                        <a:rPr sz="1800" b="1" spc="-20" dirty="0">
                          <a:solidFill>
                            <a:srgbClr val="FFFFFF"/>
                          </a:solidFill>
                          <a:latin typeface="Calibri"/>
                          <a:cs typeface="Calibri"/>
                        </a:rPr>
                        <a:t> </a:t>
                      </a:r>
                      <a:r>
                        <a:rPr sz="1800" b="1" dirty="0">
                          <a:solidFill>
                            <a:srgbClr val="FFFFFF"/>
                          </a:solidFill>
                          <a:latin typeface="Calibri"/>
                          <a:cs typeface="Calibri"/>
                        </a:rPr>
                        <a:t>No.</a:t>
                      </a:r>
                      <a:endParaRPr sz="1800" dirty="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1440">
                        <a:lnSpc>
                          <a:spcPct val="100000"/>
                        </a:lnSpc>
                        <a:spcBef>
                          <a:spcPts val="240"/>
                        </a:spcBef>
                      </a:pPr>
                      <a:r>
                        <a:rPr sz="1800" b="1" spc="-20" dirty="0">
                          <a:solidFill>
                            <a:srgbClr val="FFFFFF"/>
                          </a:solidFill>
                          <a:latin typeface="Calibri"/>
                          <a:cs typeface="Calibri"/>
                        </a:rPr>
                        <a:t>Page</a:t>
                      </a:r>
                      <a:r>
                        <a:rPr sz="1800" b="1" spc="-5" dirty="0">
                          <a:solidFill>
                            <a:srgbClr val="FFFFFF"/>
                          </a:solidFill>
                          <a:latin typeface="Calibri"/>
                          <a:cs typeface="Calibri"/>
                        </a:rPr>
                        <a:t> </a:t>
                      </a:r>
                      <a:r>
                        <a:rPr sz="1800" b="1" dirty="0">
                          <a:solidFill>
                            <a:srgbClr val="FFFFFF"/>
                          </a:solidFill>
                          <a:latin typeface="Calibri"/>
                          <a:cs typeface="Calibri"/>
                        </a:rPr>
                        <a:t>Name</a:t>
                      </a:r>
                      <a:endParaRPr sz="1800" dirty="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713">
                <a:tc>
                  <a:txBody>
                    <a:bodyPr/>
                    <a:lstStyle/>
                    <a:p>
                      <a:pPr algn="ctr">
                        <a:lnSpc>
                          <a:spcPct val="100000"/>
                        </a:lnSpc>
                      </a:pPr>
                      <a:r>
                        <a:rPr sz="2100" dirty="0">
                          <a:latin typeface="Times New Roman"/>
                          <a:cs typeface="Times New Roman"/>
                        </a:rPr>
                        <a:t>1</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sz="2100" dirty="0">
                          <a:latin typeface="Times New Roman"/>
                          <a:cs typeface="Times New Roman"/>
                        </a:rPr>
                        <a:t>Community </a:t>
                      </a:r>
                      <a:r>
                        <a:rPr lang="id-ID" sz="2100" dirty="0">
                          <a:latin typeface="Times New Roman"/>
                          <a:cs typeface="Times New Roman"/>
                        </a:rPr>
                        <a:t>Portal Home Page</a:t>
                      </a: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10001"/>
                  </a:ext>
                </a:extLst>
              </a:tr>
              <a:tr h="370713">
                <a:tc>
                  <a:txBody>
                    <a:bodyPr/>
                    <a:lstStyle/>
                    <a:p>
                      <a:pPr algn="ctr">
                        <a:lnSpc>
                          <a:spcPct val="100000"/>
                        </a:lnSpc>
                      </a:pPr>
                      <a:r>
                        <a:rPr sz="2100" dirty="0">
                          <a:latin typeface="Times New Roman"/>
                          <a:cs typeface="Times New Roman"/>
                        </a:rPr>
                        <a:t>2</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id-ID" sz="2100" dirty="0">
                          <a:latin typeface="Times New Roman"/>
                          <a:cs typeface="Times New Roman"/>
                        </a:rPr>
                        <a:t>Registration Page</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201818955"/>
                  </a:ext>
                </a:extLst>
              </a:tr>
              <a:tr h="370713">
                <a:tc>
                  <a:txBody>
                    <a:bodyPr/>
                    <a:lstStyle/>
                    <a:p>
                      <a:pPr algn="ctr">
                        <a:lnSpc>
                          <a:spcPct val="100000"/>
                        </a:lnSpc>
                      </a:pPr>
                      <a:r>
                        <a:rPr sz="2100" dirty="0">
                          <a:latin typeface="Times New Roman"/>
                          <a:cs typeface="Times New Roman"/>
                        </a:rPr>
                        <a:t>3</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id-ID" sz="2100" dirty="0">
                          <a:latin typeface="Times New Roman"/>
                          <a:cs typeface="Times New Roman"/>
                        </a:rPr>
                        <a:t>Registration Confirmation Page </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672234363"/>
                  </a:ext>
                </a:extLst>
              </a:tr>
              <a:tr h="370713">
                <a:tc>
                  <a:txBody>
                    <a:bodyPr/>
                    <a:lstStyle/>
                    <a:p>
                      <a:pPr algn="ctr">
                        <a:lnSpc>
                          <a:spcPct val="100000"/>
                        </a:lnSpc>
                      </a:pPr>
                      <a:r>
                        <a:rPr sz="2100" dirty="0">
                          <a:latin typeface="Times New Roman"/>
                          <a:cs typeface="Times New Roman"/>
                        </a:rPr>
                        <a:t>4</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id-ID" sz="2100" dirty="0">
                          <a:latin typeface="Times New Roman"/>
                          <a:cs typeface="Times New Roman"/>
                        </a:rPr>
                        <a:t>Update Profile Page</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2773295600"/>
                  </a:ext>
                </a:extLst>
              </a:tr>
              <a:tr h="370713">
                <a:tc>
                  <a:txBody>
                    <a:bodyPr/>
                    <a:lstStyle/>
                    <a:p>
                      <a:pPr algn="ctr">
                        <a:lnSpc>
                          <a:spcPct val="100000"/>
                        </a:lnSpc>
                      </a:pPr>
                      <a:r>
                        <a:rPr sz="2100" dirty="0">
                          <a:latin typeface="Times New Roman"/>
                          <a:cs typeface="Times New Roman"/>
                        </a:rPr>
                        <a:t>5</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id-ID" sz="2100" dirty="0">
                          <a:latin typeface="Times New Roman"/>
                          <a:cs typeface="Times New Roman"/>
                        </a:rPr>
                        <a:t>Search Users Page </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703149434"/>
                  </a:ext>
                </a:extLst>
              </a:tr>
              <a:tr h="370713">
                <a:tc>
                  <a:txBody>
                    <a:bodyPr/>
                    <a:lstStyle/>
                    <a:p>
                      <a:pPr algn="ctr">
                        <a:lnSpc>
                          <a:spcPct val="100000"/>
                        </a:lnSpc>
                      </a:pPr>
                      <a:r>
                        <a:rPr sz="2100" dirty="0">
                          <a:latin typeface="Times New Roman"/>
                          <a:cs typeface="Times New Roman"/>
                        </a:rPr>
                        <a:t>6</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id-ID" sz="2100" dirty="0">
                          <a:latin typeface="Times New Roman"/>
                          <a:cs typeface="Times New Roman"/>
                        </a:rPr>
                        <a:t>List Search Results</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1456143050"/>
                  </a:ext>
                </a:extLst>
              </a:tr>
              <a:tr h="370713">
                <a:tc>
                  <a:txBody>
                    <a:bodyPr/>
                    <a:lstStyle/>
                    <a:p>
                      <a:pPr algn="ctr">
                        <a:lnSpc>
                          <a:spcPct val="100000"/>
                        </a:lnSpc>
                      </a:pPr>
                      <a:r>
                        <a:rPr sz="2100" dirty="0">
                          <a:latin typeface="Times New Roman"/>
                          <a:cs typeface="Times New Roman"/>
                        </a:rPr>
                        <a:t>7</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id-ID" sz="2100" dirty="0">
                          <a:latin typeface="Times New Roman"/>
                          <a:cs typeface="Times New Roman"/>
                        </a:rPr>
                        <a:t>Public Profile Page </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976842464"/>
                  </a:ext>
                </a:extLst>
              </a:tr>
              <a:tr h="370713">
                <a:tc>
                  <a:txBody>
                    <a:bodyPr/>
                    <a:lstStyle/>
                    <a:p>
                      <a:pPr algn="ctr">
                        <a:lnSpc>
                          <a:spcPct val="100000"/>
                        </a:lnSpc>
                      </a:pPr>
                      <a:r>
                        <a:rPr sz="2100" dirty="0">
                          <a:latin typeface="Times New Roman"/>
                          <a:cs typeface="Times New Roman"/>
                        </a:rPr>
                        <a:t>8</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id-ID" sz="2100" dirty="0">
                          <a:latin typeface="Times New Roman"/>
                          <a:cs typeface="Times New Roman"/>
                        </a:rPr>
                        <a:t>Registration Confirmation Email</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3180408937"/>
                  </a:ext>
                </a:extLst>
              </a:tr>
              <a:tr h="370713">
                <a:tc>
                  <a:txBody>
                    <a:bodyPr/>
                    <a:lstStyle/>
                    <a:p>
                      <a:pPr algn="ctr">
                        <a:lnSpc>
                          <a:spcPct val="100000"/>
                        </a:lnSpc>
                      </a:pPr>
                      <a:r>
                        <a:rPr sz="2100" dirty="0">
                          <a:latin typeface="Times New Roman"/>
                          <a:cs typeface="Times New Roman"/>
                        </a:rPr>
                        <a:t>9</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id-ID" sz="2100" dirty="0">
                          <a:latin typeface="Times New Roman"/>
                          <a:cs typeface="Times New Roman"/>
                        </a:rPr>
                        <a:t>Login Page </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530932830"/>
                  </a:ext>
                </a:extLst>
              </a:tr>
              <a:tr h="370713">
                <a:tc>
                  <a:txBody>
                    <a:bodyPr/>
                    <a:lstStyle/>
                    <a:p>
                      <a:pPr algn="ctr">
                        <a:lnSpc>
                          <a:spcPct val="100000"/>
                        </a:lnSpc>
                      </a:pPr>
                      <a:r>
                        <a:rPr sz="2100" dirty="0">
                          <a:latin typeface="Times New Roman"/>
                          <a:cs typeface="Times New Roman"/>
                        </a:rPr>
                        <a:t>10</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id-ID" sz="2100" dirty="0">
                          <a:latin typeface="Times New Roman"/>
                          <a:cs typeface="Times New Roman"/>
                        </a:rPr>
                        <a:t>Forget Password Page </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1983622815"/>
                  </a:ext>
                </a:extLst>
              </a:tr>
              <a:tr h="370713">
                <a:tc>
                  <a:txBody>
                    <a:bodyPr/>
                    <a:lstStyle/>
                    <a:p>
                      <a:pPr algn="ctr">
                        <a:lnSpc>
                          <a:spcPct val="100000"/>
                        </a:lnSpc>
                      </a:pPr>
                      <a:r>
                        <a:rPr sz="2100" dirty="0">
                          <a:latin typeface="Times New Roman"/>
                          <a:cs typeface="Times New Roman"/>
                        </a:rPr>
                        <a:t>11</a:t>
                      </a: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en-US" sz="2100" dirty="0">
                          <a:latin typeface="Times New Roman"/>
                          <a:cs typeface="Times New Roman"/>
                        </a:rPr>
                        <a:t>Design the Forget Password Confirmation Page</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461114501"/>
                  </a:ext>
                </a:extLst>
              </a:tr>
              <a:tr h="370713">
                <a:tc>
                  <a:txBody>
                    <a:bodyPr/>
                    <a:lstStyle/>
                    <a:p>
                      <a:pPr algn="ctr">
                        <a:lnSpc>
                          <a:spcPct val="100000"/>
                        </a:lnSpc>
                      </a:pPr>
                      <a:r>
                        <a:rPr lang="en-US" sz="2100" dirty="0">
                          <a:latin typeface="Times New Roman"/>
                          <a:cs typeface="Times New Roman"/>
                        </a:rPr>
                        <a:t>12</a:t>
                      </a:r>
                      <a:endParaRPr sz="2100" dirty="0">
                        <a:latin typeface="Times New Roman"/>
                        <a:cs typeface="Times New Roman"/>
                      </a:endParaRP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en-US" sz="2100" dirty="0">
                          <a:latin typeface="Times New Roman"/>
                          <a:cs typeface="Times New Roman"/>
                        </a:rPr>
                        <a:t>List job</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2196528004"/>
                  </a:ext>
                </a:extLst>
              </a:tr>
              <a:tr h="370713">
                <a:tc>
                  <a:txBody>
                    <a:bodyPr/>
                    <a:lstStyle/>
                    <a:p>
                      <a:pPr algn="ctr">
                        <a:lnSpc>
                          <a:spcPct val="100000"/>
                        </a:lnSpc>
                      </a:pPr>
                      <a:r>
                        <a:rPr lang="en-US" sz="2100" dirty="0">
                          <a:latin typeface="Times New Roman"/>
                          <a:cs typeface="Times New Roman"/>
                        </a:rPr>
                        <a:t>13</a:t>
                      </a:r>
                      <a:endParaRPr sz="2100" dirty="0">
                        <a:latin typeface="Times New Roman"/>
                        <a:cs typeface="Times New Roman"/>
                      </a:endParaRP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tc>
                  <a:txBody>
                    <a:bodyPr/>
                    <a:lstStyle/>
                    <a:p>
                      <a:pPr algn="l">
                        <a:lnSpc>
                          <a:spcPct val="100000"/>
                        </a:lnSpc>
                      </a:pPr>
                      <a:r>
                        <a:rPr lang="en-US" sz="2100" dirty="0">
                          <a:latin typeface="Times New Roman"/>
                          <a:cs typeface="Times New Roman"/>
                        </a:rPr>
                        <a:t>Create job</a:t>
                      </a:r>
                      <a:endParaRPr sz="21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a:solidFill>
                        <a:srgbClr val="FFFFFF"/>
                      </a:solidFill>
                      <a:prstDash val="solid"/>
                    </a:lnT>
                    <a:lnB w="38100" cap="flat" cmpd="sng" algn="ctr">
                      <a:solidFill>
                        <a:srgbClr val="FFFFFF"/>
                      </a:solidFill>
                      <a:prstDash val="solid"/>
                      <a:round/>
                      <a:headEnd type="none" w="med" len="med"/>
                      <a:tailEnd type="none" w="med" len="med"/>
                    </a:lnB>
                    <a:solidFill>
                      <a:srgbClr val="D0D7E8"/>
                    </a:solidFill>
                  </a:tcPr>
                </a:tc>
                <a:extLst>
                  <a:ext uri="{0D108BD9-81ED-4DB2-BD59-A6C34878D82A}">
                    <a16:rowId xmlns:a16="http://schemas.microsoft.com/office/drawing/2014/main" val="195696981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076065" cy="452120"/>
          </a:xfrm>
          <a:prstGeom prst="rect">
            <a:avLst/>
          </a:prstGeom>
        </p:spPr>
        <p:txBody>
          <a:bodyPr vert="horz" wrap="square" lIns="0" tIns="12065" rIns="0" bIns="0" rtlCol="0">
            <a:spAutoFit/>
          </a:bodyPr>
          <a:lstStyle/>
          <a:p>
            <a:pPr marL="12700">
              <a:lnSpc>
                <a:spcPct val="100000"/>
              </a:lnSpc>
              <a:spcBef>
                <a:spcPts val="95"/>
              </a:spcBef>
            </a:pPr>
            <a:r>
              <a:rPr spc="-5" dirty="0"/>
              <a:t>4. Forms &amp; Pages</a:t>
            </a:r>
            <a:r>
              <a:rPr spc="-10" dirty="0"/>
              <a:t> </a:t>
            </a:r>
            <a:r>
              <a:rPr spc="-5" dirty="0"/>
              <a:t>Design</a:t>
            </a:r>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1430"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5" name="object 5"/>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E83429C3-D2E5-7ADF-3843-195899AE4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600200"/>
            <a:ext cx="8211404" cy="42981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076065" cy="452120"/>
          </a:xfrm>
          <a:prstGeom prst="rect">
            <a:avLst/>
          </a:prstGeom>
        </p:spPr>
        <p:txBody>
          <a:bodyPr vert="horz" wrap="square" lIns="0" tIns="12065" rIns="0" bIns="0" rtlCol="0">
            <a:spAutoFit/>
          </a:bodyPr>
          <a:lstStyle/>
          <a:p>
            <a:pPr marL="12700">
              <a:lnSpc>
                <a:spcPct val="100000"/>
              </a:lnSpc>
              <a:spcBef>
                <a:spcPts val="95"/>
              </a:spcBef>
            </a:pPr>
            <a:r>
              <a:rPr spc="-5" dirty="0"/>
              <a:t>4. Forms &amp; Pages</a:t>
            </a:r>
            <a:r>
              <a:rPr spc="-10" dirty="0"/>
              <a:t> </a:t>
            </a:r>
            <a:r>
              <a:rPr spc="-5" dirty="0"/>
              <a:t>Design</a:t>
            </a:r>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3827" y="1171955"/>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5" name="object 5"/>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pic>
        <p:nvPicPr>
          <p:cNvPr id="8" name="Picture 7">
            <a:extLst>
              <a:ext uri="{FF2B5EF4-FFF2-40B4-BE49-F238E27FC236}">
                <a16:creationId xmlns:a16="http://schemas.microsoft.com/office/drawing/2014/main" id="{AFCC752A-7A56-8E08-219B-88A76DBFB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35" y="1600200"/>
            <a:ext cx="8370130" cy="4198144"/>
          </a:xfrm>
          <a:prstGeom prst="rect">
            <a:avLst/>
          </a:prstGeom>
        </p:spPr>
      </p:pic>
    </p:spTree>
    <p:extLst>
      <p:ext uri="{BB962C8B-B14F-4D97-AF65-F5344CB8AC3E}">
        <p14:creationId xmlns:p14="http://schemas.microsoft.com/office/powerpoint/2010/main" val="3011693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076065" cy="452120"/>
          </a:xfrm>
          <a:prstGeom prst="rect">
            <a:avLst/>
          </a:prstGeom>
        </p:spPr>
        <p:txBody>
          <a:bodyPr vert="horz" wrap="square" lIns="0" tIns="12065" rIns="0" bIns="0" rtlCol="0">
            <a:spAutoFit/>
          </a:bodyPr>
          <a:lstStyle/>
          <a:p>
            <a:pPr marL="12700">
              <a:lnSpc>
                <a:spcPct val="100000"/>
              </a:lnSpc>
              <a:spcBef>
                <a:spcPts val="95"/>
              </a:spcBef>
            </a:pPr>
            <a:r>
              <a:rPr spc="-5" dirty="0"/>
              <a:t>4. Forms &amp; Pages</a:t>
            </a:r>
            <a:r>
              <a:rPr spc="-10" dirty="0"/>
              <a:t> </a:t>
            </a:r>
            <a:r>
              <a:rPr spc="-5" dirty="0"/>
              <a:t>Design</a:t>
            </a:r>
          </a:p>
        </p:txBody>
      </p:sp>
      <p:sp>
        <p:nvSpPr>
          <p:cNvPr id="3" name="object 3"/>
          <p:cNvSpPr/>
          <p:nvPr/>
        </p:nvSpPr>
        <p:spPr>
          <a:xfrm>
            <a:off x="60960" y="1171955"/>
            <a:ext cx="8945880" cy="5635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1430"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solidFill>
            <a:srgbClr val="F1F1F1"/>
          </a:solidFill>
        </p:spPr>
        <p:txBody>
          <a:bodyPr wrap="square" lIns="0" tIns="0" rIns="0" bIns="0" rtlCol="0"/>
          <a:lstStyle/>
          <a:p>
            <a:endParaRPr/>
          </a:p>
        </p:txBody>
      </p:sp>
      <p:sp>
        <p:nvSpPr>
          <p:cNvPr id="5" name="object 5"/>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pic>
        <p:nvPicPr>
          <p:cNvPr id="8" name="Picture 7">
            <a:extLst>
              <a:ext uri="{FF2B5EF4-FFF2-40B4-BE49-F238E27FC236}">
                <a16:creationId xmlns:a16="http://schemas.microsoft.com/office/drawing/2014/main" id="{921E4E37-F433-A598-2CEC-F4F357AE3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549243"/>
            <a:ext cx="8382000" cy="4112419"/>
          </a:xfrm>
          <a:prstGeom prst="rect">
            <a:avLst/>
          </a:prstGeom>
        </p:spPr>
      </p:pic>
    </p:spTree>
    <p:extLst>
      <p:ext uri="{BB962C8B-B14F-4D97-AF65-F5344CB8AC3E}">
        <p14:creationId xmlns:p14="http://schemas.microsoft.com/office/powerpoint/2010/main" val="2058033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750</TotalTime>
  <Words>1642</Words>
  <Application>Microsoft Office PowerPoint</Application>
  <PresentationFormat>On-screen Show (4:3)</PresentationFormat>
  <Paragraphs>441</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Cambria</vt:lpstr>
      <vt:lpstr>Open Sans</vt:lpstr>
      <vt:lpstr>Times New Roman</vt:lpstr>
      <vt:lpstr>Wingdings</vt:lpstr>
      <vt:lpstr>Office Theme</vt:lpstr>
      <vt:lpstr>Design &amp; Develop Front End Community Portal</vt:lpstr>
      <vt:lpstr>Document History</vt:lpstr>
      <vt:lpstr>Contents</vt:lpstr>
      <vt:lpstr>1. Development Tools</vt:lpstr>
      <vt:lpstr>2. Feedback Techniques</vt:lpstr>
      <vt:lpstr>3. Pages Inventory</vt:lpstr>
      <vt:lpstr>4. Forms &amp; Pages Design</vt:lpstr>
      <vt:lpstr>4. Forms &amp; Pages Design</vt:lpstr>
      <vt:lpstr>4. Forms &amp; Pages Design</vt:lpstr>
      <vt:lpstr>5. Forms &amp; Pages Feedback</vt:lpstr>
      <vt:lpstr>5. Forms &amp; Pages Feedback</vt:lpstr>
      <vt:lpstr>6. HTML Pages</vt:lpstr>
      <vt:lpstr>7. Usability Metrics</vt:lpstr>
      <vt:lpstr>8-9. User Interaction Steps &amp; Flowchart</vt:lpstr>
      <vt:lpstr>8-9. User Interaction Steps &amp; Flowchart</vt:lpstr>
      <vt:lpstr>8-9. User Interaction Steps &amp; Flowchart</vt:lpstr>
      <vt:lpstr>8-9. User Interaction Steps &amp; Flowchart</vt:lpstr>
      <vt:lpstr>8-9. User Interaction Steps &amp; Flowchart</vt:lpstr>
      <vt:lpstr>10. Current &amp; Desired Usability</vt:lpstr>
      <vt:lpstr>10. Current &amp; Desired Usability</vt:lpstr>
      <vt:lpstr>10. Current &amp; Desired Usability</vt:lpstr>
      <vt:lpstr>11. Prototype Screen</vt:lpstr>
      <vt:lpstr>11. Prototype Screen</vt:lpstr>
      <vt:lpstr>11. Prototype Screen</vt:lpstr>
      <vt:lpstr>11. Prototype Screen</vt:lpstr>
      <vt:lpstr>12. Prototype Feedback</vt:lpstr>
      <vt:lpstr>13. Usability Test</vt:lpstr>
      <vt:lpstr>13. Usability Test</vt:lpstr>
      <vt:lpstr>14. Project Milestones &amp; Tasks</vt:lpstr>
      <vt:lpstr>15. Milestone Feedback &amp; Action taken</vt:lpstr>
      <vt:lpstr>16. Project Results </vt:lpstr>
      <vt:lpstr>16. Project Results </vt:lpstr>
      <vt:lpstr>16. Project Results </vt:lpstr>
      <vt:lpstr>16. Project Results </vt:lpstr>
      <vt:lpstr>17. Proposed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Syukursidiq nuralam</cp:lastModifiedBy>
  <cp:revision>12</cp:revision>
  <dcterms:created xsi:type="dcterms:W3CDTF">2019-08-03T07:20:33Z</dcterms:created>
  <dcterms:modified xsi:type="dcterms:W3CDTF">2023-04-25T21:22:33Z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2019-06-17T00:00:00Z</vt:filetime>
  </property>
  <property fmtid="{D5CDD505-2E9C-101B-9397-08002B2CF9AE}" pid="3" name="Creator">
    <vt:lpwstr>Microsoft® PowerPoint® for Office 365</vt:lpwstr>
  </property>
  <property fmtid="{D5CDD505-2E9C-101B-9397-08002B2CF9AE}" pid="4" name="LastSaved">
    <vt:filetime>2019-08-03T00:00:00Z</vt:filetime>
  </property>
</Properties>
</file>